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64" r:id="rId7"/>
    <p:sldId id="294" r:id="rId8"/>
    <p:sldId id="301" r:id="rId9"/>
    <p:sldId id="281" r:id="rId10"/>
    <p:sldId id="282" r:id="rId11"/>
    <p:sldId id="297" r:id="rId12"/>
    <p:sldId id="298" r:id="rId13"/>
    <p:sldId id="284" r:id="rId14"/>
    <p:sldId id="299" r:id="rId15"/>
    <p:sldId id="283" r:id="rId16"/>
    <p:sldId id="300" r:id="rId17"/>
    <p:sldId id="293" r:id="rId18"/>
    <p:sldId id="296" r:id="rId19"/>
    <p:sldId id="288" r:id="rId20"/>
    <p:sldId id="290" r:id="rId21"/>
    <p:sldId id="285" r:id="rId22"/>
    <p:sldId id="302" r:id="rId23"/>
    <p:sldId id="287" r:id="rId24"/>
    <p:sldId id="286" r:id="rId25"/>
    <p:sldId id="275" r:id="rId26"/>
    <p:sldId id="280" r:id="rId27"/>
    <p:sldId id="295" r:id="rId28"/>
    <p:sldId id="303" r:id="rId29"/>
  </p:sldIdLst>
  <p:sldSz cx="13716000" cy="10287000"/>
  <p:notesSz cx="6858000" cy="9144000"/>
  <p:embeddedFontLst>
    <p:embeddedFont>
      <p:font typeface="AppleSDGothicNeoB00" panose="02000503000000000000" pitchFamily="2" charset="-127"/>
      <p:regular r:id="rId31"/>
    </p:embeddedFont>
    <p:embeddedFont>
      <p:font typeface="AppleSDGothicNeoH00" panose="02000503000000000000" pitchFamily="2" charset="-127"/>
      <p:regular r:id="rId32"/>
    </p:embeddedFont>
    <p:embeddedFont>
      <p:font typeface="AppleSDGothicNeoM00" panose="02000503000000000000" pitchFamily="2" charset="-127"/>
      <p:regular r:id="rId33"/>
    </p:embeddedFont>
    <p:embeddedFont>
      <p:font typeface="AppleSDGothicNeoUL00" panose="02000503000000000000" pitchFamily="2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755"/>
    <a:srgbClr val="F9FCFF"/>
    <a:srgbClr val="8AABCA"/>
    <a:srgbClr val="BDD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7119" autoAdjust="0"/>
  </p:normalViewPr>
  <p:slideViewPr>
    <p:cSldViewPr>
      <p:cViewPr varScale="1">
        <p:scale>
          <a:sx n="95" d="100"/>
          <a:sy n="95" d="100"/>
        </p:scale>
        <p:origin x="1018" y="86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BDC24-107E-49EE-A028-A40C18840F8B}" type="datetimeFigureOut">
              <a:rPr lang="ko-KR" altLang="en-US" smtClean="0"/>
              <a:t>2023-06-29(Thu)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01530-5D26-414D-B95D-E1173802A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91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1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1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3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3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3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2174875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2174875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73050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73053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435103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3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3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3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sv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sv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6999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2279549" y="2977978"/>
            <a:ext cx="915690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3000" b="1" spc="600" dirty="0" err="1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탈가람</a:t>
            </a:r>
            <a:r>
              <a:rPr lang="ko-KR" altLang="en-US" sz="3000" b="1" spc="6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프로젝트</a:t>
            </a:r>
            <a:endParaRPr lang="en-US" sz="3000" b="1" spc="600" dirty="0">
              <a:solidFill>
                <a:srgbClr val="27375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429120" y="4392277"/>
            <a:ext cx="14574240" cy="175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6"/>
              </a:lnSpc>
            </a:pPr>
            <a:r>
              <a:rPr lang="ko-KR" altLang="en-US" sz="13026" b="1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품질관리</a:t>
            </a:r>
            <a:endParaRPr lang="en-US" sz="13026" b="1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79549" y="6806528"/>
            <a:ext cx="9156907" cy="4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800" b="1" spc="600" dirty="0" err="1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권문규</a:t>
            </a:r>
            <a:r>
              <a:rPr lang="ko-KR" altLang="en-US" sz="2800" b="1" spc="600" dirty="0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이진우 정원영</a:t>
            </a:r>
            <a:endParaRPr lang="en-US" sz="2800" b="1" spc="600" dirty="0">
              <a:solidFill>
                <a:srgbClr val="8AABCA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7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어플리케이션 설계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571C76C2-7579-1B6A-BBB2-02B08BB758B7}"/>
              </a:ext>
            </a:extLst>
          </p:cNvPr>
          <p:cNvSpPr/>
          <p:nvPr/>
        </p:nvSpPr>
        <p:spPr>
          <a:xfrm>
            <a:off x="0" y="2060495"/>
            <a:ext cx="13716000" cy="8226505"/>
          </a:xfrm>
          <a:prstGeom prst="rect">
            <a:avLst/>
          </a:prstGeom>
          <a:solidFill>
            <a:srgbClr val="F9FCFF"/>
          </a:solidFill>
        </p:spPr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2DBB1D-1CED-8380-2F4B-7E8439F2D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19402"/>
              </p:ext>
            </p:extLst>
          </p:nvPr>
        </p:nvGraphicFramePr>
        <p:xfrm>
          <a:off x="119472" y="2420188"/>
          <a:ext cx="13477056" cy="7548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8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59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89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97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054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681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7653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DC_MES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SUB</a:t>
                      </a: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품질 관리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QM_Fault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명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불량 재고 조회 및 등록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작성자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정원영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작성일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2023-06-23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76">
                <a:tc gridSpan="5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화 면 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LAYOUT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데이터 베이스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처 리 요 약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5463">
                <a:tc gridSpan="5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▣ 주요항목</a:t>
                      </a:r>
                    </a:p>
                    <a:p>
                      <a:pPr marL="228600" lvl="1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공장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콤보박스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그리드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기초 코드의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PLANTCODE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데이터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거래처 팝업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BizTextBoxManager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기간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날짜 포맷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dtpStart.Value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=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string.Format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(“{0:yyyy-MM-dd}”,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DateTime.Now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),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dtpEnd.Value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=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string.Format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(“{0:yyyy-MM-dd}”,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DateTime.Now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불량원인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콤보박스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단위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: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그리드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콤보박스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6.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재검사 여부 체크박스 제외 항목 수정 불가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.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7.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 프로시저1  :</a:t>
                      </a:r>
                      <a:r>
                        <a:rPr lang="ko-KR" altLang="en-US" sz="1200" b="0" i="0" kern="1200" dirty="0">
                          <a:solidFill>
                            <a:srgbClr val="FF0000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rgbClr val="FF0000"/>
                          </a:solidFill>
                          <a:latin typeface="굴림" charset="0"/>
                          <a:ea typeface="굴림" charset="0"/>
                        </a:rPr>
                        <a:t>TGR_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QM_Fault_S1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8. 조회 프로시저 2 : </a:t>
                      </a:r>
                      <a:r>
                        <a:rPr lang="en-US" altLang="ko-KR" sz="1200" b="0" i="0" kern="1200" dirty="0">
                          <a:solidFill>
                            <a:srgbClr val="FF0000"/>
                          </a:solidFill>
                          <a:latin typeface="굴림" charset="0"/>
                          <a:ea typeface="굴림" charset="0"/>
                        </a:rPr>
                        <a:t>TGR_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QM_Fault_S2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9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저장 프로시저    : </a:t>
                      </a:r>
                      <a:r>
                        <a:rPr lang="en-US" altLang="ko-KR" sz="1200" b="0" i="0" kern="1200" dirty="0">
                          <a:solidFill>
                            <a:srgbClr val="FF0000"/>
                          </a:solidFill>
                          <a:latin typeface="굴림" charset="0"/>
                          <a:ea typeface="굴림" charset="0"/>
                        </a:rPr>
                        <a:t>TGR_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QM_Fault_I1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10. 그리드에 표현되는 컬럼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CHK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    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재검사 여부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PLANTCODE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공장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WORKCENTERCODE –-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작업장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WORKCENTERNAME –-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작업장명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ITEMCODE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ITEMNAME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품목명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FAULTNO  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불량판정번호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FAULTQTY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불량수량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UNITCODE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단위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MAKEDATE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등록일시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MAKER     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등록자</a:t>
                      </a:r>
                    </a:p>
                  </a:txBody>
                  <a:tcPr marL="125695" marR="125695" marT="46159" marB="4615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735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조회테이블</a:t>
                      </a:r>
                    </a:p>
                  </a:txBody>
                  <a:tcPr marL="125695" marR="125695" marT="46159" marB="46159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+mn-ea"/>
                          <a:cs typeface="+mn-cs"/>
                        </a:rPr>
                        <a:t>TB_Fault</a:t>
                      </a: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(</a:t>
                      </a:r>
                      <a:r>
                        <a:rPr lang="ko-KR" altLang="en-US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불량</a:t>
                      </a:r>
                      <a:r>
                        <a:rPr lang="ko-KR" altLang="en-US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테이블</a:t>
                      </a: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000" b="0" i="0" kern="1200">
                        <a:solidFill>
                          <a:schemeClr val="dk1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TB_ItemMaster (</a:t>
                      </a:r>
                      <a:r>
                        <a:rPr lang="ko-KR" altLang="en-US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품목 마스터</a:t>
                      </a: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), TB_WorkcenterMaster (</a:t>
                      </a:r>
                      <a:r>
                        <a:rPr lang="ko-KR" altLang="en-US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작업장 마스터</a:t>
                      </a: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endParaRPr lang="ko-KR" altLang="en-US" sz="10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125695" marR="125695" marT="46159" marB="46159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946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갱신테이블</a:t>
                      </a:r>
                    </a:p>
                  </a:txBody>
                  <a:tcPr marL="125695" marR="125695" marT="46159" marB="46159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</a:rPr>
                        <a:t>TB_Deleted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</a:rPr>
                        <a:t>폐기물 테이블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</a:rPr>
                        <a:t>), </a:t>
                      </a:r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</a:rPr>
                        <a:t>TB_StockPP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</a:rPr>
                        <a:t>공정재고 테이블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ko-KR" sz="1000" b="0" i="0" kern="1200" dirty="0">
                          <a:solidFill>
                            <a:schemeClr val="dk1"/>
                          </a:solidFill>
                        </a:rPr>
                        <a:t>,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000" b="0" i="0" kern="1200" dirty="0" err="1">
                          <a:solidFill>
                            <a:schemeClr val="dk1"/>
                          </a:solidFill>
                        </a:rPr>
                        <a:t>TB_Fault</a:t>
                      </a:r>
                      <a:r>
                        <a:rPr lang="ko-KR" altLang="ko-KR" sz="1000" b="0" i="0" kern="1200" dirty="0">
                          <a:solidFill>
                            <a:schemeClr val="dk1"/>
                          </a:solidFill>
                        </a:rPr>
                        <a:t>(불량 테이블),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ko-KR" sz="1000" b="0" i="0" kern="1200" dirty="0" err="1">
                          <a:solidFill>
                            <a:schemeClr val="dk1"/>
                          </a:solidFill>
                        </a:rPr>
                        <a:t>TB_StockPPrec</a:t>
                      </a:r>
                      <a:r>
                        <a:rPr lang="ko-KR" altLang="ko-KR" sz="1000" b="0" i="0" kern="1200" dirty="0">
                          <a:solidFill>
                            <a:schemeClr val="dk1"/>
                          </a:solidFill>
                        </a:rPr>
                        <a:t>(공정재고 입출이력 테이블)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</a:endParaRPr>
                    </a:p>
                  </a:txBody>
                  <a:tcPr marL="125695" marR="125695" marT="46159" marB="46159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" name="꺾인 연결선 4">
            <a:extLst>
              <a:ext uri="{FF2B5EF4-FFF2-40B4-BE49-F238E27FC236}">
                <a16:creationId xmlns:a16="http://schemas.microsoft.com/office/drawing/2014/main" id="{ABE9007A-1EBC-B868-A660-5DD7D904FCF9}"/>
              </a:ext>
            </a:extLst>
          </p:cNvPr>
          <p:cNvCxnSpPr>
            <a:cxnSpLocks noChangeShapeType="1"/>
            <a:stCxn id="52" idx="3"/>
            <a:endCxn id="51" idx="0"/>
          </p:cNvCxnSpPr>
          <p:nvPr/>
        </p:nvCxnSpPr>
        <p:spPr bwMode="auto">
          <a:xfrm rot="16200000" flipH="1">
            <a:off x="7796863" y="5563907"/>
            <a:ext cx="754296" cy="531251"/>
          </a:xfrm>
          <a:prstGeom prst="bentConnector3">
            <a:avLst>
              <a:gd name="adj1" fmla="val 50000"/>
            </a:avLst>
          </a:prstGeom>
          <a:noFill/>
          <a:ln w="12700" cap="sq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239822-73F3-E8CE-41EA-EC747518A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696646"/>
              </p:ext>
            </p:extLst>
          </p:nvPr>
        </p:nvGraphicFramePr>
        <p:xfrm>
          <a:off x="202101" y="5627611"/>
          <a:ext cx="6392243" cy="3215066"/>
        </p:xfrm>
        <a:graphic>
          <a:graphicData uri="http://schemas.openxmlformats.org/drawingml/2006/table">
            <a:tbl>
              <a:tblPr/>
              <a:tblGrid>
                <a:gridCol w="581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3358508019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3864744017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1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38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재검사</a:t>
                      </a:r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여부</a:t>
                      </a:r>
                    </a:p>
                  </a:txBody>
                  <a:tcPr marL="51130" marR="51130" marT="51130" marB="5113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공장</a:t>
                      </a: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작업장</a:t>
                      </a: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작업장명</a:t>
                      </a: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품목</a:t>
                      </a:r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품명</a:t>
                      </a: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불량</a:t>
                      </a:r>
                      <a:endParaRPr lang="en-US" altLang="ko-KR" sz="1100" b="1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판정</a:t>
                      </a:r>
                      <a:endParaRPr lang="en-US" altLang="ko-KR" sz="1100" b="1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baseline="0" dirty="0"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불량</a:t>
                      </a:r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단위</a:t>
                      </a: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등록</a:t>
                      </a:r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일시</a:t>
                      </a: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맑은 고딕" pitchFamily="50" charset="-127"/>
                          <a:ea typeface="맑은 고딕" pitchFamily="50" charset="-127"/>
                        </a:rPr>
                        <a:t>등록자</a:t>
                      </a:r>
                    </a:p>
                  </a:txBody>
                  <a:tcPr marL="51130" marR="51130" marT="51130" marB="51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64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CHK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center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center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Faultno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Fault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qty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Make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Maker</a:t>
                      </a:r>
                    </a:p>
                  </a:txBody>
                  <a:tcPr marL="51130" marR="51130" marT="51130" marB="511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F93B9A-8747-CC90-C4E2-BBE531A0DE20}"/>
              </a:ext>
            </a:extLst>
          </p:cNvPr>
          <p:cNvGrpSpPr/>
          <p:nvPr/>
        </p:nvGrpSpPr>
        <p:grpSpPr>
          <a:xfrm>
            <a:off x="-479249" y="3571211"/>
            <a:ext cx="4033371" cy="2105688"/>
            <a:chOff x="670560" y="1807845"/>
            <a:chExt cx="2120040" cy="95037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8656138-5802-2C1F-D316-B6F3C35D0E82}"/>
                </a:ext>
              </a:extLst>
            </p:cNvPr>
            <p:cNvGrpSpPr/>
            <p:nvPr/>
          </p:nvGrpSpPr>
          <p:grpSpPr>
            <a:xfrm>
              <a:off x="670560" y="1807845"/>
              <a:ext cx="2120040" cy="950375"/>
              <a:chOff x="670560" y="1807845"/>
              <a:chExt cx="2120040" cy="950375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4CA89C05-5F48-A99F-DC78-0A5D1F14E4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9145" y="1855253"/>
                <a:ext cx="465455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공장 </a:t>
                </a:r>
              </a:p>
            </p:txBody>
          </p:sp>
          <p:grpSp>
            <p:nvGrpSpPr>
              <p:cNvPr id="26" name="그룹 3">
                <a:extLst>
                  <a:ext uri="{FF2B5EF4-FFF2-40B4-BE49-F238E27FC236}">
                    <a16:creationId xmlns:a16="http://schemas.microsoft.com/office/drawing/2014/main" id="{13A7A178-543C-9675-5CD4-994FC4B597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8250" y="1807845"/>
                <a:ext cx="1552350" cy="321945"/>
                <a:chOff x="1238250" y="1807845"/>
                <a:chExt cx="1552350" cy="321945"/>
              </a:xfrm>
            </p:grpSpPr>
            <p:sp>
              <p:nvSpPr>
                <p:cNvPr id="36" name="직사각형 25">
                  <a:extLst>
                    <a:ext uri="{FF2B5EF4-FFF2-40B4-BE49-F238E27FC236}">
                      <a16:creationId xmlns:a16="http://schemas.microsoft.com/office/drawing/2014/main" id="{B1E73637-FD0A-37B2-E268-6B176EF09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8250" y="1807845"/>
                  <a:ext cx="1336675" cy="215900"/>
                </a:xfrm>
                <a:prstGeom prst="rect">
                  <a:avLst/>
                </a:prstGeom>
                <a:noFill/>
                <a:ln w="12700" cap="sq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/>
                <a:lstStyle/>
                <a:p>
                  <a:pPr eaLnBrk="1" latinLnBrk="1" hangingPunct="1">
                    <a:lnSpc>
                      <a:spcPct val="120000"/>
                    </a:lnSpc>
                    <a:buFont typeface="Wingdings" pitchFamily="2" charset="2"/>
                    <a:buNone/>
                  </a:pPr>
                  <a:endParaRPr lang="ko-KR" altLang="en-US"/>
                </a:p>
              </p:txBody>
            </p:sp>
            <p:sp>
              <p:nvSpPr>
                <p:cNvPr id="37" name="TextBox 26">
                  <a:extLst>
                    <a:ext uri="{FF2B5EF4-FFF2-40B4-BE49-F238E27FC236}">
                      <a16:creationId xmlns:a16="http://schemas.microsoft.com/office/drawing/2014/main" id="{9AEB3DB5-C406-9359-4700-6FCBFBA30A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69595" y="1853565"/>
                  <a:ext cx="421005" cy="2762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1pPr>
                  <a:lvl2pPr marL="742950" indent="-28575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2pPr>
                  <a:lvl3pPr marL="11430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3pPr>
                  <a:lvl4pPr marL="16002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4pPr>
                  <a:lvl5pPr marL="20574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9pPr>
                </a:lstStyle>
                <a:p>
                  <a:pPr eaLnBrk="1" latinLnBrk="1" hangingPunct="1">
                    <a:lnSpc>
                      <a:spcPct val="120000"/>
                    </a:lnSpc>
                    <a:buFont typeface="Wingdings" pitchFamily="2" charset="2"/>
                    <a:buNone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</a:p>
              </p:txBody>
            </p:sp>
          </p:grpSp>
          <p:sp>
            <p:nvSpPr>
              <p:cNvPr id="27" name="TextBox 2">
                <a:extLst>
                  <a:ext uri="{FF2B5EF4-FFF2-40B4-BE49-F238E27FC236}">
                    <a16:creationId xmlns:a16="http://schemas.microsoft.com/office/drawing/2014/main" id="{12D83691-EA4E-4073-BF27-83E3E65BAC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3430" y="2173386"/>
                <a:ext cx="465455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</a:p>
            </p:txBody>
          </p:sp>
          <p:sp>
            <p:nvSpPr>
              <p:cNvPr id="28" name="직사각형 31">
                <a:extLst>
                  <a:ext uri="{FF2B5EF4-FFF2-40B4-BE49-F238E27FC236}">
                    <a16:creationId xmlns:a16="http://schemas.microsoft.com/office/drawing/2014/main" id="{60803761-AC39-5B7D-9F6C-89FC7D287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805" y="2445385"/>
                <a:ext cx="575945" cy="2159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endParaRPr lang="ko-KR" altLang="en-US"/>
              </a:p>
            </p:txBody>
          </p:sp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5EDD583A-773D-1971-F856-CC205DEE37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560" y="2499140"/>
                <a:ext cx="567690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기간</a:t>
                </a:r>
                <a:endPara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직사각형 31">
                <a:extLst>
                  <a:ext uri="{FF2B5EF4-FFF2-40B4-BE49-F238E27FC236}">
                    <a16:creationId xmlns:a16="http://schemas.microsoft.com/office/drawing/2014/main" id="{B1EF5B68-F9CD-FE28-37C8-65482AA46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835" y="2131695"/>
                <a:ext cx="720090" cy="213995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endParaRPr lang="ko-KR" altLang="en-US" dirty="0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1EE4AE6-7124-6347-7D76-DEDE2CE18921}"/>
                  </a:ext>
                </a:extLst>
              </p:cNvPr>
              <p:cNvGrpSpPr/>
              <p:nvPr/>
            </p:nvGrpSpPr>
            <p:grpSpPr>
              <a:xfrm>
                <a:off x="1238250" y="2129790"/>
                <a:ext cx="567690" cy="219075"/>
                <a:chOff x="1238250" y="2129790"/>
                <a:chExt cx="567690" cy="219075"/>
              </a:xfrm>
            </p:grpSpPr>
            <p:sp>
              <p:nvSpPr>
                <p:cNvPr id="34" name="직사각형 31">
                  <a:extLst>
                    <a:ext uri="{FF2B5EF4-FFF2-40B4-BE49-F238E27FC236}">
                      <a16:creationId xmlns:a16="http://schemas.microsoft.com/office/drawing/2014/main" id="{782EFD52-DABD-44D4-422D-85B7268E16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8250" y="2132965"/>
                  <a:ext cx="567690" cy="215900"/>
                </a:xfrm>
                <a:prstGeom prst="rect">
                  <a:avLst/>
                </a:prstGeom>
                <a:noFill/>
                <a:ln w="12700" cap="sq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/>
                <a:lstStyle/>
                <a:p>
                  <a:pPr eaLnBrk="1" latinLnBrk="1" hangingPunct="1">
                    <a:lnSpc>
                      <a:spcPct val="120000"/>
                    </a:lnSpc>
                    <a:buFont typeface="Wingdings" pitchFamily="2" charset="2"/>
                    <a:buNone/>
                  </a:pPr>
                  <a:endParaRPr lang="ko-KR" altLang="en-US" dirty="0"/>
                </a:p>
              </p:txBody>
            </p:sp>
            <p:sp>
              <p:nvSpPr>
                <p:cNvPr id="35" name="직사각형 31">
                  <a:extLst>
                    <a:ext uri="{FF2B5EF4-FFF2-40B4-BE49-F238E27FC236}">
                      <a16:creationId xmlns:a16="http://schemas.microsoft.com/office/drawing/2014/main" id="{FBB00F6D-C1A5-EF21-C6C0-B98540EE2D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5755" y="2129790"/>
                  <a:ext cx="210185" cy="215900"/>
                </a:xfrm>
                <a:prstGeom prst="rect">
                  <a:avLst/>
                </a:prstGeom>
                <a:noFill/>
                <a:ln w="12700" cap="sq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/>
                <a:lstStyle/>
                <a:p>
                  <a:pPr eaLnBrk="1" latinLnBrk="1" hangingPunct="1">
                    <a:lnSpc>
                      <a:spcPct val="120000"/>
                    </a:lnSpc>
                    <a:buFont typeface="Wingdings" pitchFamily="2" charset="2"/>
                    <a:buNone/>
                  </a:pPr>
                  <a:endParaRPr lang="ko-KR" altLang="en-US"/>
                </a:p>
              </p:txBody>
            </p:sp>
          </p:grp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85D507A-ED66-6D22-8328-D045818C1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8980" y="2445385"/>
                <a:ext cx="575945" cy="2159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endParaRPr lang="ko-KR" altLang="en-US" dirty="0"/>
              </a:p>
            </p:txBody>
          </p:sp>
          <p:sp>
            <p:nvSpPr>
              <p:cNvPr id="33" name="TextBox 2">
                <a:extLst>
                  <a:ext uri="{FF2B5EF4-FFF2-40B4-BE49-F238E27FC236}">
                    <a16:creationId xmlns:a16="http://schemas.microsoft.com/office/drawing/2014/main" id="{A21E03F6-1F19-4D95-1646-0015B2A068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61490" y="2413000"/>
                <a:ext cx="180340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~</a:t>
                </a: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076473B-7D35-6B28-6F61-510901877153}"/>
                </a:ext>
              </a:extLst>
            </p:cNvPr>
            <p:cNvSpPr/>
            <p:nvPr/>
          </p:nvSpPr>
          <p:spPr>
            <a:xfrm>
              <a:off x="1625600" y="2163445"/>
              <a:ext cx="89535" cy="901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C964D1-5687-E8DE-0675-6CD8AF5141B0}"/>
                </a:ext>
              </a:extLst>
            </p:cNvPr>
            <p:cNvSpPr/>
            <p:nvPr/>
          </p:nvSpPr>
          <p:spPr>
            <a:xfrm>
              <a:off x="1696085" y="2240280"/>
              <a:ext cx="89535" cy="901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E2737C3D-411E-031F-A5BC-F061A6C4732D}"/>
              </a:ext>
            </a:extLst>
          </p:cNvPr>
          <p:cNvGrpSpPr/>
          <p:nvPr/>
        </p:nvGrpSpPr>
        <p:grpSpPr>
          <a:xfrm>
            <a:off x="3236824" y="3552712"/>
            <a:ext cx="3387292" cy="1909413"/>
            <a:chOff x="3523964" y="3876097"/>
            <a:chExt cx="3055410" cy="142331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79A6F0F-40DB-6EDA-62FC-3181F9361E3B}"/>
                </a:ext>
              </a:extLst>
            </p:cNvPr>
            <p:cNvGrpSpPr/>
            <p:nvPr/>
          </p:nvGrpSpPr>
          <p:grpSpPr>
            <a:xfrm>
              <a:off x="3523964" y="3876097"/>
              <a:ext cx="3055410" cy="1423314"/>
              <a:chOff x="2995295" y="1670050"/>
              <a:chExt cx="2732112" cy="109283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9BA86F7-B042-D618-545C-5A66A470CC57}"/>
                  </a:ext>
                </a:extLst>
              </p:cNvPr>
              <p:cNvGrpSpPr/>
              <p:nvPr/>
            </p:nvGrpSpPr>
            <p:grpSpPr>
              <a:xfrm>
                <a:off x="4851400" y="2131060"/>
                <a:ext cx="876007" cy="306250"/>
                <a:chOff x="4851400" y="2131060"/>
                <a:chExt cx="876007" cy="306250"/>
              </a:xfrm>
            </p:grpSpPr>
            <p:sp>
              <p:nvSpPr>
                <p:cNvPr id="19" name="직사각형 25">
                  <a:extLst>
                    <a:ext uri="{FF2B5EF4-FFF2-40B4-BE49-F238E27FC236}">
                      <a16:creationId xmlns:a16="http://schemas.microsoft.com/office/drawing/2014/main" id="{A16CFE2B-431F-F8E0-735A-A4D87A854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1400" y="2131060"/>
                  <a:ext cx="720090" cy="215900"/>
                </a:xfrm>
                <a:prstGeom prst="rect">
                  <a:avLst/>
                </a:prstGeom>
                <a:noFill/>
                <a:ln w="12700" cap="sq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/>
                <a:lstStyle/>
                <a:p>
                  <a:pPr eaLnBrk="1" latinLnBrk="1" hangingPunct="1">
                    <a:lnSpc>
                      <a:spcPct val="120000"/>
                    </a:lnSpc>
                    <a:buFont typeface="Wingdings" pitchFamily="2" charset="2"/>
                    <a:buNone/>
                  </a:pPr>
                  <a:endParaRPr lang="ko-KR" altLang="en-US"/>
                </a:p>
              </p:txBody>
            </p:sp>
            <p:sp>
              <p:nvSpPr>
                <p:cNvPr id="20" name="TextBox 26">
                  <a:extLst>
                    <a:ext uri="{FF2B5EF4-FFF2-40B4-BE49-F238E27FC236}">
                      <a16:creationId xmlns:a16="http://schemas.microsoft.com/office/drawing/2014/main" id="{AA3AE686-5F67-645E-9088-8AD36AAE7A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06402" y="2161085"/>
                  <a:ext cx="421005" cy="2762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1pPr>
                  <a:lvl2pPr marL="742950" indent="-28575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2pPr>
                  <a:lvl3pPr marL="11430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3pPr>
                  <a:lvl4pPr marL="16002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4pPr>
                  <a:lvl5pPr marL="20574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9pPr>
                </a:lstStyle>
                <a:p>
                  <a:pPr eaLnBrk="1" latinLnBrk="1" hangingPunct="1">
                    <a:lnSpc>
                      <a:spcPct val="120000"/>
                    </a:lnSpc>
                    <a:buFont typeface="Wingdings" pitchFamily="2" charset="2"/>
                    <a:buNone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</a:p>
              </p:txBody>
            </p:sp>
          </p:grpSp>
          <p:sp>
            <p:nvSpPr>
              <p:cNvPr id="9" name="직사각형 25">
                <a:extLst>
                  <a:ext uri="{FF2B5EF4-FFF2-40B4-BE49-F238E27FC236}">
                    <a16:creationId xmlns:a16="http://schemas.microsoft.com/office/drawing/2014/main" id="{952DBAF0-66EC-610C-4307-BE091FE41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4425" y="1769110"/>
                <a:ext cx="539750" cy="2159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endParaRPr lang="ko-KR" altLang="en-US"/>
              </a:p>
            </p:txBody>
          </p:sp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C43A50BA-EFD8-453B-1DB8-B30260220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5295" y="1795500"/>
                <a:ext cx="696595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양품수량</a:t>
                </a:r>
                <a:endPara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직사각형 25">
                <a:extLst>
                  <a:ext uri="{FF2B5EF4-FFF2-40B4-BE49-F238E27FC236}">
                    <a16:creationId xmlns:a16="http://schemas.microsoft.com/office/drawing/2014/main" id="{2FE75D03-E96A-92F1-9150-9D0CACF754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5295" y="1670050"/>
                <a:ext cx="2712085" cy="1092835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endParaRPr lang="ko-KR" altLang="en-US"/>
              </a:p>
            </p:txBody>
          </p:sp>
          <p:sp>
            <p:nvSpPr>
              <p:cNvPr id="12" name="TextBox 2">
                <a:extLst>
                  <a:ext uri="{FF2B5EF4-FFF2-40B4-BE49-F238E27FC236}">
                    <a16:creationId xmlns:a16="http://schemas.microsoft.com/office/drawing/2014/main" id="{FE258D3A-3BE0-E892-583B-00CAE68CFD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5295" y="2144399"/>
                <a:ext cx="696595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불량수량</a:t>
                </a:r>
                <a:endPara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직사각형 25">
                <a:extLst>
                  <a:ext uri="{FF2B5EF4-FFF2-40B4-BE49-F238E27FC236}">
                    <a16:creationId xmlns:a16="http://schemas.microsoft.com/office/drawing/2014/main" id="{07B38E28-6F30-BB5A-C6F0-A4B5DEE28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4425" y="2122805"/>
                <a:ext cx="539750" cy="2159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endParaRPr lang="ko-KR" altLang="en-US" dirty="0"/>
              </a:p>
            </p:txBody>
          </p:sp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C9E5BF3B-47ED-B9DF-3DCC-54AC0C333A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4810" y="1795500"/>
                <a:ext cx="696595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양품사유</a:t>
                </a:r>
                <a:endPara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562BD095-04CA-CA4B-77E3-2BD5ED070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5125" y="2144399"/>
                <a:ext cx="715010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불량원인</a:t>
                </a:r>
                <a:endPara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AB5D2EF1-3C7C-71D3-5B67-5E89B80A4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9255" y="2493297"/>
                <a:ext cx="696595" cy="259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불량사유</a:t>
                </a:r>
                <a:endPara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" name="직사각형 25">
                <a:extLst>
                  <a:ext uri="{FF2B5EF4-FFF2-40B4-BE49-F238E27FC236}">
                    <a16:creationId xmlns:a16="http://schemas.microsoft.com/office/drawing/2014/main" id="{2C547712-3F19-3EE5-31C2-C487963DC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1400" y="2487295"/>
                <a:ext cx="720090" cy="2159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endParaRPr lang="ko-KR" altLang="en-US"/>
              </a:p>
            </p:txBody>
          </p:sp>
          <p:sp>
            <p:nvSpPr>
              <p:cNvPr id="18" name="직사각형 25">
                <a:extLst>
                  <a:ext uri="{FF2B5EF4-FFF2-40B4-BE49-F238E27FC236}">
                    <a16:creationId xmlns:a16="http://schemas.microsoft.com/office/drawing/2014/main" id="{2BCC4F3D-5A3B-F98D-229A-9F72494C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3940" y="1776095"/>
                <a:ext cx="720090" cy="2159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 pitchFamily="2" charset="2"/>
                  <a:buNone/>
                </a:pPr>
                <a:endParaRPr lang="ko-KR" altLang="en-US"/>
              </a:p>
            </p:txBody>
          </p:sp>
        </p:grpSp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7B5734F3-6464-CDBF-C056-7C844A4D8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7810" y="4949867"/>
              <a:ext cx="779026" cy="25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1pPr>
              <a:lvl2pPr marL="742950" indent="-28575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2pPr>
              <a:lvl3pPr marL="11430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3pPr>
              <a:lvl4pPr marL="16002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4pPr>
              <a:lvl5pPr marL="20574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9pPr>
            </a:lstStyle>
            <a:p>
              <a:pPr algn="r" eaLnBrk="1" latinLnBrk="1" hangingPunct="1">
                <a:lnSpc>
                  <a:spcPct val="120000"/>
                </a:lnSpc>
                <a:buFont typeface="Wingdings" pitchFamily="2" charset="2"/>
                <a:buNone/>
              </a:pP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총 수량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직사각형 25">
              <a:extLst>
                <a:ext uri="{FF2B5EF4-FFF2-40B4-BE49-F238E27FC236}">
                  <a16:creationId xmlns:a16="http://schemas.microsoft.com/office/drawing/2014/main" id="{72618342-8C65-F43B-E947-5717DF8DA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091" y="4946270"/>
              <a:ext cx="603620" cy="281189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/>
            <a:p>
              <a:pPr eaLnBrk="1" latinLnBrk="1" hangingPunct="1">
                <a:lnSpc>
                  <a:spcPct val="120000"/>
                </a:lnSpc>
                <a:buFont typeface="Wingdings" pitchFamily="2" charset="2"/>
                <a:buNone/>
              </a:pP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36B82DD-B61F-0B25-E8D5-C8B11012C795}"/>
              </a:ext>
            </a:extLst>
          </p:cNvPr>
          <p:cNvGrpSpPr/>
          <p:nvPr/>
        </p:nvGrpSpPr>
        <p:grpSpPr>
          <a:xfrm>
            <a:off x="6756112" y="3695700"/>
            <a:ext cx="2874704" cy="5738505"/>
            <a:chOff x="5933953" y="1934845"/>
            <a:chExt cx="2759197" cy="47294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8480603-76A3-CE65-0EC2-EEA6041B220E}"/>
                </a:ext>
              </a:extLst>
            </p:cNvPr>
            <p:cNvGrpSpPr/>
            <p:nvPr/>
          </p:nvGrpSpPr>
          <p:grpSpPr>
            <a:xfrm>
              <a:off x="6573520" y="1934845"/>
              <a:ext cx="1947545" cy="3804920"/>
              <a:chOff x="6573520" y="1934845"/>
              <a:chExt cx="1947545" cy="380492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5C07C74-7BC8-CD16-F2EE-4F52B880B2AA}"/>
                  </a:ext>
                </a:extLst>
              </p:cNvPr>
              <p:cNvGrpSpPr/>
              <p:nvPr/>
            </p:nvGrpSpPr>
            <p:grpSpPr>
              <a:xfrm>
                <a:off x="6573520" y="2677160"/>
                <a:ext cx="1947545" cy="3062605"/>
                <a:chOff x="6573520" y="2677160"/>
                <a:chExt cx="1947545" cy="3062605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210BE61A-1016-5E81-8736-569DA57E70B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98005" y="4004310"/>
                  <a:ext cx="1303655" cy="356235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eaLnBrk="1" latinLnBrk="1" hangingPunct="1">
                    <a:lnSpc>
                      <a:spcPct val="120000"/>
                    </a:lnSpc>
                    <a:buFontTx/>
                    <a:buNone/>
                    <a:defRPr/>
                  </a:pPr>
                  <a:r>
                    <a:rPr lang="ko-KR" altLang="en-US" sz="9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불량품 재고 조회</a:t>
                  </a:r>
                </a:p>
              </p:txBody>
            </p:sp>
            <p:sp>
              <p:nvSpPr>
                <p:cNvPr id="52" name="순서도: 자기 디스크 51">
                  <a:extLst>
                    <a:ext uri="{FF2B5EF4-FFF2-40B4-BE49-F238E27FC236}">
                      <a16:creationId xmlns:a16="http://schemas.microsoft.com/office/drawing/2014/main" id="{41C81B94-DAFC-3A70-5A55-A0F8F1FC36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573520" y="2688590"/>
                  <a:ext cx="932815" cy="694055"/>
                </a:xfrm>
                <a:prstGeom prst="flowChartMagneticDisk">
                  <a:avLst/>
                </a:prstGeom>
                <a:solidFill>
                  <a:srgbClr val="FFFF00"/>
                </a:solidFill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eaLnBrk="1" latinLnBrk="1" hangingPunct="1">
                    <a:lnSpc>
                      <a:spcPts val="800"/>
                    </a:lnSpc>
                    <a:buFontTx/>
                    <a:buNone/>
                    <a:defRPr/>
                  </a:pPr>
                  <a:r>
                    <a:rPr lang="en-US" altLang="ko-KR" sz="800">
                      <a:solidFill>
                        <a:schemeClr val="dk1"/>
                      </a:solidFill>
                    </a:rPr>
                    <a:t>TB_WorkcenterMaster</a:t>
                  </a:r>
                  <a:endParaRPr lang="ko-KR" altLang="en-US" sz="800">
                    <a:solidFill>
                      <a:schemeClr val="dk1"/>
                    </a:solidFill>
                  </a:endParaRPr>
                </a:p>
                <a:p>
                  <a:pPr marL="0" indent="0" algn="ctr" eaLnBrk="1" latinLnBrk="1" hangingPunct="1">
                    <a:lnSpc>
                      <a:spcPts val="800"/>
                    </a:lnSpc>
                    <a:buFontTx/>
                    <a:buNone/>
                    <a:defRPr/>
                  </a:pPr>
                  <a:r>
                    <a:rPr lang="en-US" altLang="ko-KR" sz="8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(</a:t>
                  </a:r>
                  <a:r>
                    <a:rPr lang="ko-KR" altLang="en-US" sz="8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작업장 마스터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)</a:t>
                  </a:r>
                  <a:endParaRPr lang="ko-KR" altLang="en-US" sz="800">
                    <a:solidFill>
                      <a:schemeClr val="tx1"/>
                    </a:solidFill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53" name="순서도: 자기 디스크 52">
                  <a:extLst>
                    <a:ext uri="{FF2B5EF4-FFF2-40B4-BE49-F238E27FC236}">
                      <a16:creationId xmlns:a16="http://schemas.microsoft.com/office/drawing/2014/main" id="{0FD879AB-0E6B-FE50-35C4-5D7D79137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89520" y="2677160"/>
                  <a:ext cx="932815" cy="694690"/>
                </a:xfrm>
                <a:prstGeom prst="flowChartMagneticDisk">
                  <a:avLst/>
                </a:prstGeom>
                <a:solidFill>
                  <a:srgbClr val="FFFF00"/>
                </a:solidFill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eaLnBrk="1" latinLnBrk="1" hangingPunct="1">
                    <a:lnSpc>
                      <a:spcPts val="800"/>
                    </a:lnSpc>
                    <a:buFontTx/>
                    <a:buNone/>
                    <a:defRPr/>
                  </a:pPr>
                  <a:r>
                    <a:rPr lang="en-US" altLang="ko-KR" sz="800" dirty="0" err="1">
                      <a:solidFill>
                        <a:schemeClr val="dk1"/>
                      </a:solidFill>
                    </a:rPr>
                    <a:t>TB_ItemMaster</a:t>
                  </a:r>
                  <a:endParaRPr lang="ko-KR" altLang="en-US" sz="800" dirty="0">
                    <a:solidFill>
                      <a:schemeClr val="dk1"/>
                    </a:solidFill>
                  </a:endParaRPr>
                </a:p>
                <a:p>
                  <a:pPr marL="0" indent="0" algn="ctr" eaLnBrk="1" latinLnBrk="1" hangingPunct="1">
                    <a:lnSpc>
                      <a:spcPts val="800"/>
                    </a:lnSpc>
                    <a:buFontTx/>
                    <a:buNone/>
                    <a:defRPr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(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품목 마스터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굴림" charset="0"/>
                    <a:ea typeface="굴림" charset="0"/>
                  </a:endParaRPr>
                </a:p>
              </p:txBody>
            </p:sp>
            <p:cxnSp>
              <p:nvCxnSpPr>
                <p:cNvPr id="57" name="꺾인 연결선 4">
                  <a:extLst>
                    <a:ext uri="{FF2B5EF4-FFF2-40B4-BE49-F238E27FC236}">
                      <a16:creationId xmlns:a16="http://schemas.microsoft.com/office/drawing/2014/main" id="{2B9F37B4-5BC9-F48E-7892-6E65BF618FB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6984365" y="3438525"/>
                  <a:ext cx="622935" cy="51054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2700" cap="sq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꺾인 연결선 4">
                  <a:extLst>
                    <a:ext uri="{FF2B5EF4-FFF2-40B4-BE49-F238E27FC236}">
                      <a16:creationId xmlns:a16="http://schemas.microsoft.com/office/drawing/2014/main" id="{6BD259D9-2794-23FD-DDFB-ED53BEB8333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7489825" y="3442970"/>
                  <a:ext cx="622935" cy="501015"/>
                </a:xfrm>
                <a:prstGeom prst="bentConnector3">
                  <a:avLst>
                    <a:gd name="adj1" fmla="val 50000"/>
                  </a:avLst>
                </a:prstGeom>
                <a:noFill/>
                <a:ln w="12700" cap="sq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꺾인 연결선 4">
                  <a:extLst>
                    <a:ext uri="{FF2B5EF4-FFF2-40B4-BE49-F238E27FC236}">
                      <a16:creationId xmlns:a16="http://schemas.microsoft.com/office/drawing/2014/main" id="{27A30B9D-6EFB-C2AC-6570-5B798E90AE2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7428230" y="4485005"/>
                  <a:ext cx="677545" cy="428625"/>
                </a:xfrm>
                <a:prstGeom prst="bentConnector3">
                  <a:avLst>
                    <a:gd name="adj1" fmla="val 50000"/>
                  </a:avLst>
                </a:prstGeom>
                <a:noFill/>
                <a:ln w="12700" cap="sq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꺾인 연결선 4">
                  <a:extLst>
                    <a:ext uri="{FF2B5EF4-FFF2-40B4-BE49-F238E27FC236}">
                      <a16:creationId xmlns:a16="http://schemas.microsoft.com/office/drawing/2014/main" id="{1D876637-9418-AAE5-E6AF-096D9A5D16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997065" y="4485005"/>
                  <a:ext cx="677545" cy="428625"/>
                </a:xfrm>
                <a:prstGeom prst="bentConnector3">
                  <a:avLst>
                    <a:gd name="adj1" fmla="val 50000"/>
                  </a:avLst>
                </a:prstGeom>
                <a:noFill/>
                <a:ln w="12700" cap="sq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순서도: 자기 디스크 108">
                  <a:extLst>
                    <a:ext uri="{FF2B5EF4-FFF2-40B4-BE49-F238E27FC236}">
                      <a16:creationId xmlns:a16="http://schemas.microsoft.com/office/drawing/2014/main" id="{EBA40107-1810-EECB-2F43-E7DC8D5433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573520" y="5045710"/>
                  <a:ext cx="932815" cy="694055"/>
                </a:xfrm>
                <a:prstGeom prst="flowChartMagneticDisk">
                  <a:avLst/>
                </a:prstGeom>
                <a:solidFill>
                  <a:srgbClr val="FFFF00"/>
                </a:solidFill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eaLnBrk="1" latinLnBrk="1" hangingPunct="1">
                    <a:lnSpc>
                      <a:spcPts val="800"/>
                    </a:lnSpc>
                    <a:buFontTx/>
                    <a:buNone/>
                    <a:defRPr/>
                  </a:pPr>
                  <a:r>
                    <a:rPr lang="en-US" altLang="ko-KR" sz="800">
                      <a:solidFill>
                        <a:schemeClr val="dk1"/>
                      </a:solidFill>
                    </a:rPr>
                    <a:t>TB_</a:t>
                  </a:r>
                  <a:r>
                    <a:rPr lang="ko-KR" altLang="ko-KR" sz="800">
                      <a:solidFill>
                        <a:schemeClr val="dk1"/>
                      </a:solidFill>
                    </a:rPr>
                    <a:t>Fault</a:t>
                  </a:r>
                  <a:endParaRPr lang="ko-KR" altLang="en-US" sz="800">
                    <a:solidFill>
                      <a:schemeClr val="dk1"/>
                    </a:solidFill>
                  </a:endParaRPr>
                </a:p>
                <a:p>
                  <a:pPr marL="0" indent="0" algn="ctr" eaLnBrk="1" latinLnBrk="1" hangingPunct="1">
                    <a:lnSpc>
                      <a:spcPts val="800"/>
                    </a:lnSpc>
                    <a:buFontTx/>
                    <a:buNone/>
                    <a:defRPr/>
                  </a:pPr>
                  <a:r>
                    <a:rPr lang="en-US" altLang="ko-KR" sz="8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(</a:t>
                  </a:r>
                  <a:r>
                    <a:rPr lang="ko-KR" altLang="en-US" sz="8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불량 테이블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)</a:t>
                  </a:r>
                  <a:endParaRPr lang="ko-KR" altLang="en-US" sz="800">
                    <a:solidFill>
                      <a:schemeClr val="tx1"/>
                    </a:solidFill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110" name="순서도: 자기 디스크 109">
                  <a:extLst>
                    <a:ext uri="{FF2B5EF4-FFF2-40B4-BE49-F238E27FC236}">
                      <a16:creationId xmlns:a16="http://schemas.microsoft.com/office/drawing/2014/main" id="{DA8139FB-1691-81E0-DD48-30C91B7C20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89520" y="5045710"/>
                  <a:ext cx="932815" cy="694055"/>
                </a:xfrm>
                <a:prstGeom prst="flowChartMagneticDisk">
                  <a:avLst/>
                </a:prstGeom>
                <a:solidFill>
                  <a:srgbClr val="FFFF00"/>
                </a:solidFill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eaLnBrk="1" latinLnBrk="1" hangingPunct="1">
                    <a:lnSpc>
                      <a:spcPts val="800"/>
                    </a:lnSpc>
                    <a:buFontTx/>
                    <a:buNone/>
                    <a:defRPr/>
                  </a:pPr>
                  <a:r>
                    <a:rPr lang="en-US" altLang="ko-KR" sz="800">
                      <a:solidFill>
                        <a:schemeClr val="dk1"/>
                      </a:solidFill>
                    </a:rPr>
                    <a:t>TB_StockPP</a:t>
                  </a:r>
                  <a:endParaRPr lang="ko-KR" altLang="en-US" sz="800">
                    <a:solidFill>
                      <a:schemeClr val="dk1"/>
                    </a:solidFill>
                  </a:endParaRPr>
                </a:p>
                <a:p>
                  <a:pPr marL="0" indent="0" algn="ctr" eaLnBrk="1" latinLnBrk="1" hangingPunct="1">
                    <a:lnSpc>
                      <a:spcPts val="800"/>
                    </a:lnSpc>
                    <a:buFontTx/>
                    <a:buNone/>
                    <a:defRPr/>
                  </a:pPr>
                  <a:r>
                    <a:rPr lang="en-US" altLang="ko-KR" sz="8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(</a:t>
                  </a:r>
                  <a:r>
                    <a:rPr lang="ko-KR" altLang="en-US" sz="8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공정 재고</a:t>
                  </a:r>
                  <a:r>
                    <a:rPr lang="en-US" altLang="ko-KR" sz="800">
                      <a:solidFill>
                        <a:schemeClr val="tx1"/>
                      </a:solidFill>
                      <a:latin typeface="굴림" charset="0"/>
                      <a:ea typeface="굴림" charset="0"/>
                    </a:rPr>
                    <a:t>)</a:t>
                  </a:r>
                  <a:endParaRPr lang="ko-KR" altLang="en-US" sz="800">
                    <a:solidFill>
                      <a:schemeClr val="tx1"/>
                    </a:solidFill>
                    <a:latin typeface="굴림" charset="0"/>
                    <a:ea typeface="굴림" charset="0"/>
                  </a:endParaRPr>
                </a:p>
              </p:txBody>
            </p:sp>
          </p:grpSp>
          <p:sp>
            <p:nvSpPr>
              <p:cNvPr id="49" name="순서도: 자기 디스크 48">
                <a:extLst>
                  <a:ext uri="{FF2B5EF4-FFF2-40B4-BE49-F238E27FC236}">
                    <a16:creationId xmlns:a16="http://schemas.microsoft.com/office/drawing/2014/main" id="{F2151998-4342-C369-450D-925AD07A47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87870" y="1934845"/>
                <a:ext cx="932815" cy="694055"/>
              </a:xfrm>
              <a:prstGeom prst="flowChartMagneticDisk">
                <a:avLst/>
              </a:prstGeom>
              <a:solidFill>
                <a:srgbClr val="FFFF00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eaLnBrk="1" latinLnBrk="1" hangingPunct="1">
                  <a:lnSpc>
                    <a:spcPts val="800"/>
                  </a:lnSpc>
                  <a:buFontTx/>
                  <a:buNone/>
                  <a:defRPr/>
                </a:pPr>
                <a:r>
                  <a:rPr lang="en-US" altLang="ko-KR" sz="800">
                    <a:solidFill>
                      <a:schemeClr val="dk1"/>
                    </a:solidFill>
                  </a:rPr>
                  <a:t>TB_Fault</a:t>
                </a:r>
                <a:endParaRPr lang="ko-KR" altLang="en-US" sz="800">
                  <a:solidFill>
                    <a:schemeClr val="dk1"/>
                  </a:solidFill>
                </a:endParaRPr>
              </a:p>
              <a:p>
                <a:pPr marL="0" indent="0" algn="ctr" eaLnBrk="1" latinLnBrk="1" hangingPunct="1">
                  <a:lnSpc>
                    <a:spcPts val="800"/>
                  </a:lnSpc>
                  <a:buFontTx/>
                  <a:buNone/>
                  <a:defRPr/>
                </a:pPr>
                <a:r>
                  <a:rPr lang="en-US" altLang="ko-KR" sz="800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(</a:t>
                </a:r>
                <a:r>
                  <a:rPr lang="ko-KR" altLang="en-US" sz="800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불량 재고</a:t>
                </a:r>
                <a:r>
                  <a:rPr lang="en-US" altLang="ko-KR" sz="800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)</a:t>
                </a:r>
                <a:endParaRPr lang="ko-KR" altLang="en-US" sz="800">
                  <a:solidFill>
                    <a:schemeClr val="tx1"/>
                  </a:solidFill>
                  <a:latin typeface="굴림" charset="0"/>
                  <a:ea typeface="굴림" charset="0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E66570E-9379-7ED0-BDC5-9866D37DD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9515" y="2635250"/>
                <a:ext cx="635" cy="1056005"/>
              </a:xfrm>
              <a:prstGeom prst="line">
                <a:avLst/>
              </a:prstGeom>
              <a:ln w="12700" cap="flat" cmpd="sng">
                <a:prstDash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도형 3">
              <a:extLst>
                <a:ext uri="{FF2B5EF4-FFF2-40B4-BE49-F238E27FC236}">
                  <a16:creationId xmlns:a16="http://schemas.microsoft.com/office/drawing/2014/main" id="{7DDB13B6-0104-BE47-A117-03C6D9C4D104}"/>
                </a:ext>
              </a:extLst>
            </p:cNvPr>
            <p:cNvSpPr>
              <a:spLocks/>
            </p:cNvSpPr>
            <p:nvPr/>
          </p:nvSpPr>
          <p:spPr>
            <a:xfrm>
              <a:off x="6459220" y="5970270"/>
              <a:ext cx="932815" cy="694055"/>
            </a:xfrm>
            <a:prstGeom prst="flowChartMagneticDisk">
              <a:avLst/>
            </a:prstGeom>
            <a:solidFill>
              <a:srgbClr val="FFFF00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800">
                  <a:solidFill>
                    <a:schemeClr val="dk1"/>
                  </a:solidFill>
                </a:rPr>
                <a:t>TB_Deleted</a:t>
              </a:r>
              <a:endParaRPr lang="ko-KR" altLang="en-US" sz="800">
                <a:solidFill>
                  <a:schemeClr val="dk1"/>
                </a:solidFill>
              </a:endParaRPr>
            </a:p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800">
                  <a:solidFill>
                    <a:schemeClr val="tx1"/>
                  </a:solidFill>
                  <a:latin typeface="굴림" charset="0"/>
                  <a:ea typeface="굴림" charset="0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굴림" charset="0"/>
                  <a:ea typeface="굴림" charset="0"/>
                </a:rPr>
                <a:t>폐기내역</a:t>
              </a:r>
              <a:r>
                <a:rPr lang="en-US" altLang="ko-KR" sz="800">
                  <a:solidFill>
                    <a:schemeClr val="tx1"/>
                  </a:solidFill>
                  <a:latin typeface="굴림" charset="0"/>
                  <a:ea typeface="굴림" charset="0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굴림" charset="0"/>
                <a:ea typeface="굴림" charset="0"/>
              </a:endParaRPr>
            </a:p>
          </p:txBody>
        </p:sp>
        <p:sp>
          <p:nvSpPr>
            <p:cNvPr id="43" name="도형 4">
              <a:extLst>
                <a:ext uri="{FF2B5EF4-FFF2-40B4-BE49-F238E27FC236}">
                  <a16:creationId xmlns:a16="http://schemas.microsoft.com/office/drawing/2014/main" id="{E2D60646-3C57-C22A-5B6A-5444C0EC51FF}"/>
                </a:ext>
              </a:extLst>
            </p:cNvPr>
            <p:cNvSpPr>
              <a:spLocks/>
            </p:cNvSpPr>
            <p:nvPr/>
          </p:nvSpPr>
          <p:spPr>
            <a:xfrm>
              <a:off x="7591425" y="5970270"/>
              <a:ext cx="1101725" cy="694055"/>
            </a:xfrm>
            <a:prstGeom prst="flowChartMagneticDisk">
              <a:avLst/>
            </a:prstGeom>
            <a:solidFill>
              <a:srgbClr val="FFFF00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800">
                  <a:solidFill>
                    <a:schemeClr val="dk1"/>
                  </a:solidFill>
                </a:rPr>
                <a:t>TB_</a:t>
              </a:r>
              <a:r>
                <a:rPr lang="ko-KR" altLang="ko-KR" sz="800">
                  <a:solidFill>
                    <a:schemeClr val="dk1"/>
                  </a:solidFill>
                </a:rPr>
                <a:t>StockPPrec</a:t>
              </a:r>
              <a:endParaRPr lang="ko-KR" altLang="en-US" sz="800">
                <a:solidFill>
                  <a:schemeClr val="dk1"/>
                </a:solidFill>
              </a:endParaRPr>
            </a:p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800">
                  <a:solidFill>
                    <a:schemeClr val="tx1"/>
                  </a:solidFill>
                  <a:latin typeface="굴림" charset="0"/>
                  <a:ea typeface="굴림" charset="0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굴림" charset="0"/>
                  <a:ea typeface="굴림" charset="0"/>
                </a:rPr>
                <a:t>공정재고 입출이력</a:t>
              </a:r>
              <a:r>
                <a:rPr lang="en-US" altLang="ko-KR" sz="800">
                  <a:solidFill>
                    <a:schemeClr val="tx1"/>
                  </a:solidFill>
                  <a:latin typeface="굴림" charset="0"/>
                  <a:ea typeface="굴림" charset="0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굴림" charset="0"/>
                <a:ea typeface="굴림" charset="0"/>
              </a:endParaRPr>
            </a:p>
          </p:txBody>
        </p:sp>
        <p:cxnSp>
          <p:nvCxnSpPr>
            <p:cNvPr id="44" name="도형 5">
              <a:extLst>
                <a:ext uri="{FF2B5EF4-FFF2-40B4-BE49-F238E27FC236}">
                  <a16:creationId xmlns:a16="http://schemas.microsoft.com/office/drawing/2014/main" id="{18BC4448-670F-69D0-ADA6-8E096C70D047}"/>
                </a:ext>
              </a:extLst>
            </p:cNvPr>
            <p:cNvCxnSpPr/>
            <p:nvPr/>
          </p:nvCxnSpPr>
          <p:spPr bwMode="auto">
            <a:xfrm rot="5400000">
              <a:off x="6358255" y="4949190"/>
              <a:ext cx="1781175" cy="602615"/>
            </a:xfrm>
            <a:prstGeom prst="bentConnector3">
              <a:avLst>
                <a:gd name="adj1" fmla="val 83199"/>
              </a:avLst>
            </a:prstGeom>
            <a:noFill/>
            <a:ln w="12700" cap="sq" cmpd="sng">
              <a:solidFill>
                <a:schemeClr val="tx1">
                  <a:alpha val="100000"/>
                </a:schemeClr>
              </a:solidFill>
              <a:prstDash val="solid"/>
              <a:round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도형 34">
              <a:extLst>
                <a:ext uri="{FF2B5EF4-FFF2-40B4-BE49-F238E27FC236}">
                  <a16:creationId xmlns:a16="http://schemas.microsoft.com/office/drawing/2014/main" id="{9AA74945-BBFE-0FBC-698B-2DC6FA07E4A1}"/>
                </a:ext>
              </a:extLst>
            </p:cNvPr>
            <p:cNvCxnSpPr/>
            <p:nvPr/>
          </p:nvCxnSpPr>
          <p:spPr bwMode="auto">
            <a:xfrm rot="16200000" flipH="1">
              <a:off x="6940550" y="4977765"/>
              <a:ext cx="1793875" cy="570230"/>
            </a:xfrm>
            <a:prstGeom prst="bentConnector3">
              <a:avLst>
                <a:gd name="adj1" fmla="val 81972"/>
              </a:avLst>
            </a:prstGeom>
            <a:noFill/>
            <a:ln w="12700" cap="sq" cmpd="sng">
              <a:solidFill>
                <a:schemeClr val="tx1">
                  <a:alpha val="100000"/>
                </a:schemeClr>
              </a:solidFill>
              <a:prstDash val="solid"/>
              <a:round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도형 3">
              <a:extLst>
                <a:ext uri="{FF2B5EF4-FFF2-40B4-BE49-F238E27FC236}">
                  <a16:creationId xmlns:a16="http://schemas.microsoft.com/office/drawing/2014/main" id="{BD4C5F2C-4985-5988-6CE6-6F7DAED4422A}"/>
                </a:ext>
              </a:extLst>
            </p:cNvPr>
            <p:cNvSpPr>
              <a:spLocks/>
            </p:cNvSpPr>
            <p:nvPr/>
          </p:nvSpPr>
          <p:spPr>
            <a:xfrm>
              <a:off x="5933953" y="3877519"/>
              <a:ext cx="909759" cy="684322"/>
            </a:xfrm>
            <a:prstGeom prst="flowChartMagneticDisk">
              <a:avLst/>
            </a:prstGeom>
            <a:solidFill>
              <a:srgbClr val="FFFF00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800">
                  <a:solidFill>
                    <a:schemeClr val="dk1"/>
                  </a:solidFill>
                </a:rPr>
                <a:t>TB_</a:t>
              </a:r>
              <a:r>
                <a:rPr lang="ko-KR" altLang="ko-KR" sz="800">
                  <a:solidFill>
                    <a:schemeClr val="dk1"/>
                  </a:solidFill>
                </a:rPr>
                <a:t>FaultRec</a:t>
              </a:r>
              <a:endParaRPr lang="ko-KR" altLang="en-US" sz="800">
                <a:solidFill>
                  <a:schemeClr val="dk1"/>
                </a:solidFill>
              </a:endParaRPr>
            </a:p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800">
                  <a:solidFill>
                    <a:schemeClr val="tx1"/>
                  </a:solidFill>
                  <a:latin typeface="굴림" charset="0"/>
                  <a:ea typeface="굴림" charset="0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굴림" charset="0"/>
                  <a:ea typeface="굴림" charset="0"/>
                </a:rPr>
                <a:t>불량재고 입출이력</a:t>
              </a:r>
              <a:r>
                <a:rPr lang="en-US" altLang="ko-KR" sz="800">
                  <a:solidFill>
                    <a:schemeClr val="tx1"/>
                  </a:solidFill>
                  <a:latin typeface="굴림" charset="0"/>
                  <a:ea typeface="굴림" charset="0"/>
                </a:rPr>
                <a:t>)</a:t>
              </a:r>
              <a:endParaRPr lang="ko-KR" altLang="en-US" sz="800">
                <a:solidFill>
                  <a:schemeClr val="tx1"/>
                </a:solidFill>
                <a:latin typeface="굴림" charset="0"/>
                <a:ea typeface="굴림" charset="0"/>
              </a:endParaRPr>
            </a:p>
          </p:txBody>
        </p:sp>
        <p:sp>
          <p:nvSpPr>
            <p:cNvPr id="47" name="도형 18">
              <a:extLst>
                <a:ext uri="{FF2B5EF4-FFF2-40B4-BE49-F238E27FC236}">
                  <a16:creationId xmlns:a16="http://schemas.microsoft.com/office/drawing/2014/main" id="{C3D7F6CF-921D-03B4-A13E-9123618CFA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07619" y="4558663"/>
              <a:ext cx="1150786" cy="138431"/>
            </a:xfrm>
            <a:prstGeom prst="bentConnector2">
              <a:avLst/>
            </a:prstGeom>
            <a:noFill/>
            <a:ln w="12700" cap="sq" cmpd="sng">
              <a:solidFill>
                <a:schemeClr val="tx1">
                  <a:alpha val="100000"/>
                </a:schemeClr>
              </a:solidFill>
              <a:prstDash val="solid"/>
              <a:round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12" name="TextBox 4">
            <a:extLst>
              <a:ext uri="{FF2B5EF4-FFF2-40B4-BE49-F238E27FC236}">
                <a16:creationId xmlns:a16="http://schemas.microsoft.com/office/drawing/2014/main" id="{8C3E4318-672C-7D5A-568D-C68AD36CE610}"/>
              </a:ext>
            </a:extLst>
          </p:cNvPr>
          <p:cNvSpPr txBox="1"/>
          <p:nvPr/>
        </p:nvSpPr>
        <p:spPr>
          <a:xfrm>
            <a:off x="1308658" y="126595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13" name="TextBox 5">
            <a:extLst>
              <a:ext uri="{FF2B5EF4-FFF2-40B4-BE49-F238E27FC236}">
                <a16:creationId xmlns:a16="http://schemas.microsoft.com/office/drawing/2014/main" id="{5F68985F-20DC-8FD7-C58D-E6595C6EA2FC}"/>
              </a:ext>
            </a:extLst>
          </p:cNvPr>
          <p:cNvSpPr txBox="1"/>
          <p:nvPr/>
        </p:nvSpPr>
        <p:spPr>
          <a:xfrm>
            <a:off x="2846834" y="118624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15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어플리케이션 설계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571C76C2-7579-1B6A-BBB2-02B08BB758B7}"/>
              </a:ext>
            </a:extLst>
          </p:cNvPr>
          <p:cNvSpPr/>
          <p:nvPr/>
        </p:nvSpPr>
        <p:spPr>
          <a:xfrm>
            <a:off x="0" y="2060495"/>
            <a:ext cx="13716000" cy="822650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112" name="TextBox 4">
            <a:extLst>
              <a:ext uri="{FF2B5EF4-FFF2-40B4-BE49-F238E27FC236}">
                <a16:creationId xmlns:a16="http://schemas.microsoft.com/office/drawing/2014/main" id="{8C3E4318-672C-7D5A-568D-C68AD36CE610}"/>
              </a:ext>
            </a:extLst>
          </p:cNvPr>
          <p:cNvSpPr txBox="1"/>
          <p:nvPr/>
        </p:nvSpPr>
        <p:spPr>
          <a:xfrm>
            <a:off x="1308658" y="126595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2F304FC3-17A1-A9CC-967B-6235ECC5A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007740"/>
              </p:ext>
            </p:extLst>
          </p:nvPr>
        </p:nvGraphicFramePr>
        <p:xfrm>
          <a:off x="173323" y="2247900"/>
          <a:ext cx="13369354" cy="788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9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4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32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84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837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437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413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4763" marR="124763" marT="50046" marB="5004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DC_MES</a:t>
                      </a: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</a:p>
                  </a:txBody>
                  <a:tcPr marL="101502" marR="101502" marT="50751" marB="50751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SUB</a:t>
                      </a: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4763" marR="124763" marT="50046" marB="5004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품질 관리</a:t>
                      </a:r>
                    </a:p>
                  </a:txBody>
                  <a:tcPr marL="101502" marR="101502" marT="50751" marB="50751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134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4763" marR="124763" marT="50046" marB="5004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QM_Fault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4763" marR="124763" marT="50046" marB="5004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명</a:t>
                      </a:r>
                    </a:p>
                  </a:txBody>
                  <a:tcPr marL="101502" marR="101502" marT="50751" marB="50751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불량 재고 조회 및 등록</a:t>
                      </a:r>
                    </a:p>
                  </a:txBody>
                  <a:tcPr marL="124763" marR="124763" marT="50046" marB="5004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작성자</a:t>
                      </a:r>
                    </a:p>
                  </a:txBody>
                  <a:tcPr marL="124763" marR="124763" marT="50046" marB="5004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정원영</a:t>
                      </a:r>
                    </a:p>
                  </a:txBody>
                  <a:tcPr marL="101502" marR="101502" marT="50751" marB="50751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작성일</a:t>
                      </a:r>
                    </a:p>
                  </a:txBody>
                  <a:tcPr marL="124763" marR="124763" marT="50046" marB="5004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2023-06-23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4763" marR="124763" marT="50046" marB="5004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34">
                <a:tc gridSpan="10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처 리 요 약</a:t>
                      </a:r>
                    </a:p>
                  </a:txBody>
                  <a:tcPr marL="101502" marR="101502" marT="50751" marB="50751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1464">
                <a:tc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▣ 주요항목 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SP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명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</a:t>
                      </a:r>
                      <a:r>
                        <a:rPr lang="en-US" altLang="ko-KR" sz="1200" b="0" i="0" kern="1200" dirty="0">
                          <a:solidFill>
                            <a:srgbClr val="FF0000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QM_Fault_S1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내역 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테이블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</a:t>
                      </a:r>
                      <a:r>
                        <a:rPr lang="ko-KR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Fault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,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TB_ItemMaster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0                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불량판정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A.PLANTCODE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공장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A.WORKCENTERNAME –-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작업장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A.ITEMCODE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B.ITEMNAME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품목명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A.STOCKQTY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수량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A.UNITCODE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단위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A.MAKER      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등록자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A.MAKEDATE         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등록일시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조건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: 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공장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(PLANTCODE), 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품목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(ITEMCODE) 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기간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(STARTDATE, ENDDATE)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굴림"/>
                        <a:buChar char="-"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01502" marR="101502" marT="50751" marB="50751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▣ 주요항목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저장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rgbClr val="FF0000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QM_Fault_I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1 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재검사 내역 저장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228600" lvl="1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재검사 내역 저장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재검사 여부 체크 후 저장 버튼 클릭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불량판정번호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채번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DECLARE @FAULTNO VARCHAR(30)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SET @FAULTNO = ‘FL’ + REPLACE(CONVERT(VARCHAR, GETDATE(), 23), ‘-’, ‘’) + RIGHT((‘0000’ + CONVERT(VARCHAR, @LI_SEQ)), 4)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불량수량 폐기물 테이블 등록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: FAULTNO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별로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INSERT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INSERT INTO TB_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폐기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(PLANTCODE, ITEMCODE, STOCKQTY, UNITCODE, MAKER, MAKEDATE)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01502" marR="101502" marT="50751" marB="50751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2000" kern="1200" dirty="0"/>
                    </a:p>
                  </a:txBody>
                  <a:tcPr marL="101502" marR="101502" marT="50751" marB="50751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TextBox 5">
            <a:extLst>
              <a:ext uri="{FF2B5EF4-FFF2-40B4-BE49-F238E27FC236}">
                <a16:creationId xmlns:a16="http://schemas.microsoft.com/office/drawing/2014/main" id="{2AFD3EE9-F93F-8AB4-4F35-9308D1CCA855}"/>
              </a:ext>
            </a:extLst>
          </p:cNvPr>
          <p:cNvSpPr txBox="1"/>
          <p:nvPr/>
        </p:nvSpPr>
        <p:spPr>
          <a:xfrm>
            <a:off x="2846834" y="118624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28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어플리케이션 설계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571C76C2-7579-1B6A-BBB2-02B08BB758B7}"/>
              </a:ext>
            </a:extLst>
          </p:cNvPr>
          <p:cNvSpPr/>
          <p:nvPr/>
        </p:nvSpPr>
        <p:spPr>
          <a:xfrm>
            <a:off x="0" y="2060495"/>
            <a:ext cx="13716000" cy="8226505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112" name="TextBox 4">
            <a:extLst>
              <a:ext uri="{FF2B5EF4-FFF2-40B4-BE49-F238E27FC236}">
                <a16:creationId xmlns:a16="http://schemas.microsoft.com/office/drawing/2014/main" id="{8C3E4318-672C-7D5A-568D-C68AD36CE610}"/>
              </a:ext>
            </a:extLst>
          </p:cNvPr>
          <p:cNvSpPr txBox="1"/>
          <p:nvPr/>
        </p:nvSpPr>
        <p:spPr>
          <a:xfrm>
            <a:off x="1308658" y="126595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20473236-C8E8-20F4-E11E-7DE80CDF1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52136"/>
              </p:ext>
            </p:extLst>
          </p:nvPr>
        </p:nvGraphicFramePr>
        <p:xfrm>
          <a:off x="152400" y="2247900"/>
          <a:ext cx="13334998" cy="786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2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7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44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99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395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5093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DC_MES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SUB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품질 관리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93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QM_Fault</a:t>
                      </a:r>
                      <a:endParaRPr lang="ko-KR" altLang="en-US" sz="10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명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불량 재고 조회 및 등록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작성자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정원영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작성일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2023-06-23</a:t>
                      </a:r>
                      <a:endParaRPr lang="ko-KR" altLang="en-US" sz="10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093">
                <a:tc gridSpan="10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처 리 요 약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1135">
                <a:tc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▣ 주요항목 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SP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명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TGR_QM_Fault_I2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   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양품판정된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LOT를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 가지고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                                       LOT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TRACKING에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 데이터 등록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-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파라메터                               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@NEWLOTNO  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--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양품판정된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물품의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LOT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@CLOTNO          --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팝업에서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받아온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원자재LOT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@WORKER  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-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작업장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1.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테이블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JOIN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과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DECLARE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만듦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DECLARE @LS_PLANTCODE                  VARCHAR(10)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,@LS_WORKCENTERCODE      VARCHAR(30)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,@LS_ITEMCODE	                   VARCHAR(30)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,@LS_ORDERNO                     VARCHAR(30)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,@LS_QTY	                   INT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,@LS_UNITCODE                    VARCHAR(10)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,@LS_CITEMCODE                  VARCHAR(30)             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,@LS_CUNITCODE                  VARCHAR(10)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SELECT    @LS_PLANTCODE                = A.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PLANTCODE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,@LS_WORKCENTERCODE     = B.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WORKCENTERCODE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,@LS_ITEMCODE                   = A.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ITEMCODE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,@LS_ORDERNO                    = B.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ORDERNO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,@LS_QTY                             = B.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QTY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,@LS_UNITCODE                   = B.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UNITCODE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,@LS_CITEMCODE                 = C.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ITEMCODE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,@LS_CUNITCODE                 = C.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BASEUNIT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FROM  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TB_StockPPrec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A WITH(NOLOCK)    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JOIN    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TB_FaultRec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B  WITH(NOLOCK)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	   ON  A.LOTNO     = B.NEWLOTNO                      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LEFT JOIN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TB_ItemMaster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C WITH(NOLOCK)                    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        ON  B.PLANTCODE = C.PLANTCODE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       AND  B.ITEMCODE  = C.ITEMCODE 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WHERE A.LOTNO = @NEWLOTNO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2. LOT </a:t>
                      </a:r>
                      <a:r>
                        <a:rPr lang="en-US" altLang="ko-KR" sz="1100" b="1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TRACKING에서</a:t>
                      </a: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SEQ </a:t>
                      </a:r>
                      <a:r>
                        <a:rPr lang="en-US" altLang="ko-KR" sz="1100" b="1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가져오기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	DECLARE @LI_SEQ INT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SELECT @LI_SEQ = ISNULL(MAX(SEQ), 0) + 1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	  FROM </a:t>
                      </a:r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TP_LotTracking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WHERE PLANTCODE = @LS_PLANTCODE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	   AND LOTNO     = @NEWLOTNO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3.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r>
                        <a:rPr lang="en-US" altLang="ko-KR" sz="1100" b="1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LotTracking</a:t>
                      </a:r>
                      <a:r>
                        <a:rPr lang="ko-KR" altLang="en-US" sz="1100" b="1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이력등록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-INSERT INTO </a:t>
                      </a:r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TP_LotTracking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(PLANTCODE,       LOTNO,                  SEQ,          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ORDERNO,          WORKCENTERCODE,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ITEMCODE,         PRODQTY,              UNITCODE,  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CLOTNO,            CITEMCODE,     CUNITCODE   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MAKEDATE,         MAKER)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@NEWLOTNO  --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생산실적등록으로 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           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채번된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불량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LOT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번호 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            </a:t>
                      </a:r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▣ 주요항목 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SP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명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TGR_GET_CLOT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원자재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LOT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171450" lvl="1" indent="-17145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내역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테이블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=</a:t>
                      </a:r>
                      <a:r>
                        <a:rPr lang="ko-KR" altLang="ko-KR" sz="1100" b="1" i="0" kern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1" i="0" kern="1200" dirty="0" err="1">
                          <a:solidFill>
                            <a:schemeClr val="dk1"/>
                          </a:solidFill>
                        </a:rPr>
                        <a:t>TB_Fault</a:t>
                      </a:r>
                      <a:endParaRPr lang="ko-KR" altLang="en-US" sz="1100" b="1" i="0" kern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@FAULTNO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           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불량 번호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*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조회조건 </a:t>
                      </a:r>
                      <a:b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</a:b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DECLARE @CLOTNO VARCHAR(50)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SELECT @CLOTNO = ISNULL(CLOTNO, 'X')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	  FROM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TB_Fault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WITH(NOLOCK)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	 WHERE FAULTNO = @FAULTNO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	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상세내역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원자재포함여부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  CHK)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-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공장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(PLANTCODE)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작업장명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(WORKCENTNAME)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불량판정번호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(FAULTNO)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원자재LOT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(MATLOTNO)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불량검사 후 양품이 있을 경우, 그 양품들에 대한 원자재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LOT를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채번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하는 프로시저.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채번한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원자재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LOT를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(POP_CLOT)에 보내주고 작업자가 원자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재 정보에 대해 체크박스를 체크할 수 있도록 했다.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작업자는 양품에 들어갔던 원자재내역을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CHK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를 하면 된다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.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kern="1200" dirty="0"/>
                    </a:p>
                  </a:txBody>
                  <a:tcPr marL="112395" marR="112395" marT="45085" marB="4508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66B8C4-44B7-3ABF-3AB0-03F600ADC228}"/>
              </a:ext>
            </a:extLst>
          </p:cNvPr>
          <p:cNvSpPr txBox="1"/>
          <p:nvPr/>
        </p:nvSpPr>
        <p:spPr>
          <a:xfrm>
            <a:off x="2846834" y="118624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1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3716000" cy="10287001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2D49E21-AA3F-B073-ECC9-8974B66B809F}"/>
              </a:ext>
            </a:extLst>
          </p:cNvPr>
          <p:cNvSpPr/>
          <p:nvPr/>
        </p:nvSpPr>
        <p:spPr>
          <a:xfrm>
            <a:off x="0" y="2060495"/>
            <a:ext cx="13716000" cy="8226505"/>
          </a:xfrm>
          <a:prstGeom prst="rect">
            <a:avLst/>
          </a:prstGeom>
          <a:solidFill>
            <a:srgbClr val="F9FCFF"/>
          </a:solidFill>
        </p:spPr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7EF6E99-7B29-BF9C-90C6-38E00312E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078759"/>
              </p:ext>
            </p:extLst>
          </p:nvPr>
        </p:nvGraphicFramePr>
        <p:xfrm>
          <a:off x="238635" y="2552700"/>
          <a:ext cx="13237628" cy="6986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4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0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6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85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384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1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시스템</a:t>
                      </a:r>
                    </a:p>
                  </a:txBody>
                  <a:tcPr marL="123624" marR="123624" marT="45841" marB="458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DC_MES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00441" marR="100441" marT="50220" marB="50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SUB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시스템</a:t>
                      </a:r>
                    </a:p>
                  </a:txBody>
                  <a:tcPr marL="123624" marR="123624" marT="45841" marB="458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품질 관리</a:t>
                      </a:r>
                    </a:p>
                  </a:txBody>
                  <a:tcPr marL="100441" marR="100441" marT="50220" marB="50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프로그램 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23624" marR="123624" marT="45841" marB="458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굴림" pitchFamily="50" charset="-127"/>
                          <a:ea typeface="굴림" pitchFamily="50" charset="-127"/>
                        </a:rPr>
                        <a:t>QM_FaultRec</a:t>
                      </a:r>
                      <a:endParaRPr lang="ko-KR" altLang="en-US" sz="11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00441" marR="100441" marT="50220" marB="50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프로그램 명</a:t>
                      </a:r>
                      <a:endParaRPr lang="ko-KR" altLang="en-US" sz="11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23624" marR="123624" marT="45841" marB="458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굴림" pitchFamily="50" charset="-127"/>
                          <a:ea typeface="굴림" pitchFamily="50" charset="-127"/>
                        </a:rPr>
                        <a:t>불량 재고 입출 이력</a:t>
                      </a:r>
                      <a:endParaRPr lang="en-US" altLang="ko-KR" sz="11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23624" marR="123624" marT="45841" marB="458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작성자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23624" marR="123624" marT="45841" marB="458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굴림" pitchFamily="50" charset="-127"/>
                          <a:ea typeface="굴림" pitchFamily="50" charset="-127"/>
                        </a:rPr>
                        <a:t>정원영</a:t>
                      </a:r>
                    </a:p>
                  </a:txBody>
                  <a:tcPr marL="100441" marR="100441" marT="50220" marB="50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작성일</a:t>
                      </a:r>
                    </a:p>
                  </a:txBody>
                  <a:tcPr marL="123624" marR="123624" marT="45841" marB="458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굴림" pitchFamily="50" charset="-127"/>
                          <a:ea typeface="굴림" pitchFamily="50" charset="-127"/>
                        </a:rPr>
                        <a:t>2023-06-23</a:t>
                      </a:r>
                      <a:endParaRPr lang="ko-KR" altLang="en-US" sz="11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23624" marR="123624" marT="45841" marB="4584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6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 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LAYOUT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00441" marR="100441" marT="50220" marB="50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데이터 베이스</a:t>
                      </a:r>
                    </a:p>
                  </a:txBody>
                  <a:tcPr marL="100437" marR="100437" marT="50215" marB="502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7" marR="91437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처 리 요 약</a:t>
                      </a:r>
                    </a:p>
                  </a:txBody>
                  <a:tcPr marL="100441" marR="100441" marT="50220" marB="50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6843">
                <a:tc gridSpan="5"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00441" marR="100441" marT="50220" marB="50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latinLnBrk="1"/>
                      <a:endParaRPr lang="en-US" altLang="ko-KR" sz="1000" b="0" kern="120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endParaRPr>
                    </a:p>
                  </a:txBody>
                  <a:tcPr marL="100441" marR="100441" marT="50220" marB="50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en-US" altLang="ko-KR" sz="1000" b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7" marR="91437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▣ 주요항목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공장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그리드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2.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품목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품목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3.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입출유형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(70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번대만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조회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4.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입출일자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날짜 포맷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dtpStart.Value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= 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string.Format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(“{0:yyyy-MM-dd}”, 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DateTime.Now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dtpEnd.Value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= 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string.Format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(“{0:yyyy-MM-dd}”, 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DateTime.Now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))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5.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단위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그리드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6.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창고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그리드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7.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전 항목 수정 불가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조회 화면 기능 고정으로 수정 안됨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8.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조회 프로시저 명은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QM_FaultRec_S1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TB_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Deleted A</a:t>
                      </a: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TB_WorkCenter</a:t>
                      </a:r>
                      <a:r>
                        <a:rPr lang="ko-KR" alt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Master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B</a:t>
                      </a:r>
                    </a:p>
                    <a:p>
                      <a:pPr marL="1714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TB_Item</a:t>
                      </a:r>
                      <a:r>
                        <a:rPr lang="ko-KR" altLang="ko-KR" sz="1200" b="0" i="0" kern="1200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Master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C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 A.PLANTCODE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공장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,A.FAULTNO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불량판정번호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,A.INOUTDATE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입출일자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,A.WORKCENTERCODE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작업장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,B.WORKCENTERNAME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작업장명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,A.ITEMCODE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품목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,C.ITEMNAME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품명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,A.WHCODE 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창고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,A.INOUTCODE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입출유형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,A.INOUTFLAG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입출구분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,A.QTY         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불량수량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,A.UNITCODE                -–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단위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,A.MAKEDATE               --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등록일시</a:t>
                      </a:r>
                      <a:endParaRPr lang="en-US" altLang="ko-KR" sz="1200" b="0" kern="1200" baseline="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,A.MAKER                     -- 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등록자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00441" marR="100441" marT="50220" marB="50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29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조회테이블</a:t>
                      </a:r>
                    </a:p>
                  </a:txBody>
                  <a:tcPr marL="100441" marR="100441" marT="50220" marB="50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TB_FaultRec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불량 이력 테이블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TB_ItemMaster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품목 마스터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TB_WorkcenterMaster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작업장 마스터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441" marR="100441" marT="50220" marB="50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7" marR="91437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6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갱신테이블</a:t>
                      </a:r>
                    </a:p>
                  </a:txBody>
                  <a:tcPr marL="100441" marR="100441" marT="50220" marB="50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100441" marR="100441" marT="50220" marB="50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1437" marR="91437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0D92228-5363-402A-ED3D-95E76504F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01708"/>
              </p:ext>
            </p:extLst>
          </p:nvPr>
        </p:nvGraphicFramePr>
        <p:xfrm>
          <a:off x="348238" y="5433900"/>
          <a:ext cx="6845136" cy="32148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570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2338824084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1393826056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1360728385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04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374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공장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불량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판정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입출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일자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품목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품명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창고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입출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유형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입출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불량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수량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단위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일시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등록자</a:t>
                      </a:r>
                    </a:p>
                  </a:txBody>
                  <a:tcPr marL="49233" marR="49233" marT="49233" marB="49233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055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Plant</a:t>
                      </a: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Fault</a:t>
                      </a: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Inout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Item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Item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name</a:t>
                      </a: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Wh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Inout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Inout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flag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Qty</a:t>
                      </a: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Unit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Make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Maker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9233" marR="49233" marT="49233" marB="49233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CF3A677F-7C8A-C6FF-CFFA-1218F91CC149}"/>
              </a:ext>
            </a:extLst>
          </p:cNvPr>
          <p:cNvGrpSpPr/>
          <p:nvPr/>
        </p:nvGrpSpPr>
        <p:grpSpPr>
          <a:xfrm>
            <a:off x="7413496" y="5258361"/>
            <a:ext cx="2135729" cy="2582327"/>
            <a:chOff x="6579161" y="2513626"/>
            <a:chExt cx="1942215" cy="2348348"/>
          </a:xfrm>
        </p:grpSpPr>
        <p:cxnSp>
          <p:nvCxnSpPr>
            <p:cNvPr id="9" name="꺾인 연결선 4">
              <a:extLst>
                <a:ext uri="{FF2B5EF4-FFF2-40B4-BE49-F238E27FC236}">
                  <a16:creationId xmlns:a16="http://schemas.microsoft.com/office/drawing/2014/main" id="{33FCB171-90E3-BF16-7D17-DDBB379C96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7120130" y="3104131"/>
              <a:ext cx="360000" cy="509954"/>
            </a:xfrm>
            <a:prstGeom prst="bentConnector3">
              <a:avLst>
                <a:gd name="adj1" fmla="val 50000"/>
              </a:avLst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ADB17B2-EFF3-BC7E-5ECA-3505F6A0ABDA}"/>
                </a:ext>
              </a:extLst>
            </p:cNvPr>
            <p:cNvGrpSpPr/>
            <p:nvPr/>
          </p:nvGrpSpPr>
          <p:grpSpPr>
            <a:xfrm>
              <a:off x="6579161" y="2513626"/>
              <a:ext cx="1942215" cy="2348348"/>
              <a:chOff x="6579161" y="2513626"/>
              <a:chExt cx="1942215" cy="2348348"/>
            </a:xfrm>
          </p:grpSpPr>
          <p:cxnSp>
            <p:nvCxnSpPr>
              <p:cNvPr id="11" name="꺾인 연결선 4">
                <a:extLst>
                  <a:ext uri="{FF2B5EF4-FFF2-40B4-BE49-F238E27FC236}">
                    <a16:creationId xmlns:a16="http://schemas.microsoft.com/office/drawing/2014/main" id="{73510172-6D88-9632-E231-33E970937A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 flipH="1">
                <a:off x="7402430" y="4365028"/>
                <a:ext cx="276736" cy="5955"/>
              </a:xfrm>
              <a:prstGeom prst="bentConnector3">
                <a:avLst>
                  <a:gd name="adj1" fmla="val 50000"/>
                </a:avLst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6FCC4C-17F8-F409-F658-423BFCFABA08}"/>
                  </a:ext>
                </a:extLst>
              </p:cNvPr>
              <p:cNvGrpSpPr/>
              <p:nvPr/>
            </p:nvGrpSpPr>
            <p:grpSpPr>
              <a:xfrm>
                <a:off x="6579161" y="2513626"/>
                <a:ext cx="1942215" cy="2348348"/>
                <a:chOff x="6573250" y="1975073"/>
                <a:chExt cx="1942215" cy="2348348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03949310-BEBD-CD97-088A-BF09EDAC5777}"/>
                    </a:ext>
                  </a:extLst>
                </p:cNvPr>
                <p:cNvGrpSpPr/>
                <p:nvPr/>
              </p:nvGrpSpPr>
              <p:grpSpPr>
                <a:xfrm>
                  <a:off x="6893186" y="2641014"/>
                  <a:ext cx="1303216" cy="1682407"/>
                  <a:chOff x="6933222" y="2582643"/>
                  <a:chExt cx="1303216" cy="1682407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C8DF2EA-27FF-060A-6E76-ECB2F22C897E}"/>
                      </a:ext>
                    </a:extLst>
                  </p:cNvPr>
                  <p:cNvSpPr/>
                  <p:nvPr/>
                </p:nvSpPr>
                <p:spPr>
                  <a:xfrm>
                    <a:off x="6933222" y="3909450"/>
                    <a:ext cx="1303216" cy="35560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latinLnBrk="1" hangingPunct="1">
                      <a:lnSpc>
                        <a:spcPct val="120000"/>
                      </a:lnSpc>
                      <a:buFont typeface="Wingdings" panose="05000000000000000000" pitchFamily="2" charset="2"/>
                      <a:buNone/>
                      <a:defRPr/>
                    </a:pPr>
                    <a:r>
                      <a:rPr lang="ko-KR" altLang="en-US" sz="90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rPr>
                      <a:t>불량품 이력 조회</a:t>
                    </a:r>
                  </a:p>
                </p:txBody>
              </p:sp>
              <p:sp>
                <p:nvSpPr>
                  <p:cNvPr id="17" name="순서도: 자기 디스크 16">
                    <a:extLst>
                      <a:ext uri="{FF2B5EF4-FFF2-40B4-BE49-F238E27FC236}">
                        <a16:creationId xmlns:a16="http://schemas.microsoft.com/office/drawing/2014/main" id="{58ED4FC1-723D-1D70-14FF-4EE66E21A252}"/>
                      </a:ext>
                    </a:extLst>
                  </p:cNvPr>
                  <p:cNvSpPr/>
                  <p:nvPr/>
                </p:nvSpPr>
                <p:spPr>
                  <a:xfrm>
                    <a:off x="7111908" y="2938975"/>
                    <a:ext cx="931984" cy="693738"/>
                  </a:xfrm>
                  <a:prstGeom prst="flowChartMagneticDisk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latinLnBrk="1" hangingPunct="1">
                      <a:lnSpc>
                        <a:spcPts val="800"/>
                      </a:lnSpc>
                      <a:buFont typeface="Wingdings" panose="05000000000000000000" pitchFamily="2" charset="2"/>
                      <a:buNone/>
                      <a:defRPr/>
                    </a:pPr>
                    <a:r>
                      <a:rPr lang="en-US" altLang="ko-KR" sz="800" dirty="0" err="1">
                        <a:solidFill>
                          <a:schemeClr val="dk1"/>
                        </a:solidFill>
                      </a:rPr>
                      <a:t>TB_FaultRec</a:t>
                    </a:r>
                    <a:endParaRPr lang="en-US" altLang="ko-KR" sz="800" dirty="0">
                      <a:solidFill>
                        <a:schemeClr val="dk1"/>
                      </a:solidFill>
                    </a:endParaRPr>
                  </a:p>
                  <a:p>
                    <a:pPr algn="ctr" eaLnBrk="1" latinLnBrk="1" hangingPunct="1">
                      <a:lnSpc>
                        <a:spcPts val="800"/>
                      </a:lnSpc>
                      <a:buFont typeface="Wingdings" panose="05000000000000000000" pitchFamily="2" charset="2"/>
                      <a:buNone/>
                      <a:defRPr/>
                    </a:pPr>
                    <a:r>
                      <a:rPr lang="en-US" altLang="ko-KR" sz="80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rPr>
                      <a:t>불량 이력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rPr>
                      <a:t>)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cxnSp>
                <p:nvCxnSpPr>
                  <p:cNvPr id="18" name="꺾인 연결선 4">
                    <a:extLst>
                      <a:ext uri="{FF2B5EF4-FFF2-40B4-BE49-F238E27FC236}">
                        <a16:creationId xmlns:a16="http://schemas.microsoft.com/office/drawing/2014/main" id="{5BDE36E6-0052-B099-74E8-8E43601FF65B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7654923" y="2512550"/>
                    <a:ext cx="360000" cy="500185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12700" cap="sq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4" name="순서도: 자기 디스크 13">
                  <a:extLst>
                    <a:ext uri="{FF2B5EF4-FFF2-40B4-BE49-F238E27FC236}">
                      <a16:creationId xmlns:a16="http://schemas.microsoft.com/office/drawing/2014/main" id="{B3FCC72F-932C-7711-A201-EA75BCD4E7AF}"/>
                    </a:ext>
                  </a:extLst>
                </p:cNvPr>
                <p:cNvSpPr/>
                <p:nvPr/>
              </p:nvSpPr>
              <p:spPr>
                <a:xfrm>
                  <a:off x="7583481" y="1975073"/>
                  <a:ext cx="931984" cy="693738"/>
                </a:xfrm>
                <a:prstGeom prst="flowChartMagneticDisk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lnSpc>
                      <a:spcPts val="800"/>
                    </a:lnSpc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800" dirty="0" err="1">
                      <a:solidFill>
                        <a:schemeClr val="dk1"/>
                      </a:solidFill>
                    </a:rPr>
                    <a:t>TB_ItemMaster</a:t>
                  </a:r>
                  <a:endParaRPr lang="en-US" altLang="ko-KR" sz="800" dirty="0">
                    <a:solidFill>
                      <a:schemeClr val="dk1"/>
                    </a:solidFill>
                  </a:endParaRPr>
                </a:p>
                <a:p>
                  <a:pPr algn="ctr" eaLnBrk="1" latinLnBrk="1" hangingPunct="1">
                    <a:lnSpc>
                      <a:spcPts val="800"/>
                    </a:lnSpc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품목 마스터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5" name="순서도: 자기 디스크 14">
                  <a:extLst>
                    <a:ext uri="{FF2B5EF4-FFF2-40B4-BE49-F238E27FC236}">
                      <a16:creationId xmlns:a16="http://schemas.microsoft.com/office/drawing/2014/main" id="{8919544E-09E0-6D79-8B83-C3DD79003C91}"/>
                    </a:ext>
                  </a:extLst>
                </p:cNvPr>
                <p:cNvSpPr/>
                <p:nvPr/>
              </p:nvSpPr>
              <p:spPr>
                <a:xfrm>
                  <a:off x="6573250" y="1975073"/>
                  <a:ext cx="931984" cy="693738"/>
                </a:xfrm>
                <a:prstGeom prst="flowChartMagneticDisk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lnSpc>
                      <a:spcPts val="800"/>
                    </a:lnSpc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800" dirty="0" err="1">
                      <a:solidFill>
                        <a:schemeClr val="dk1"/>
                      </a:solidFill>
                    </a:rPr>
                    <a:t>TB_WorkcenterMaster</a:t>
                  </a:r>
                  <a:endParaRPr lang="en-US" altLang="ko-KR" sz="800" dirty="0">
                    <a:solidFill>
                      <a:schemeClr val="dk1"/>
                    </a:solidFill>
                  </a:endParaRPr>
                </a:p>
                <a:p>
                  <a:pPr algn="ctr" eaLnBrk="1" latinLnBrk="1" hangingPunct="1">
                    <a:lnSpc>
                      <a:spcPts val="800"/>
                    </a:lnSpc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작업장 마스터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5520F4-89C8-F1DE-3BEB-E74EE23FB1FA}"/>
              </a:ext>
            </a:extLst>
          </p:cNvPr>
          <p:cNvGrpSpPr/>
          <p:nvPr/>
        </p:nvGrpSpPr>
        <p:grpSpPr>
          <a:xfrm>
            <a:off x="152400" y="3801275"/>
            <a:ext cx="7086600" cy="1266025"/>
            <a:chOff x="5361" y="1712424"/>
            <a:chExt cx="6457167" cy="74222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79102C4-AC1A-12C0-E6D7-D2648D342D6A}"/>
                </a:ext>
              </a:extLst>
            </p:cNvPr>
            <p:cNvGrpSpPr/>
            <p:nvPr/>
          </p:nvGrpSpPr>
          <p:grpSpPr>
            <a:xfrm>
              <a:off x="5361" y="1712424"/>
              <a:ext cx="6457167" cy="303961"/>
              <a:chOff x="254775" y="1448848"/>
              <a:chExt cx="1712729" cy="303961"/>
            </a:xfrm>
          </p:grpSpPr>
          <p:sp>
            <p:nvSpPr>
              <p:cNvPr id="26" name="TextBox 2">
                <a:extLst>
                  <a:ext uri="{FF2B5EF4-FFF2-40B4-BE49-F238E27FC236}">
                    <a16:creationId xmlns:a16="http://schemas.microsoft.com/office/drawing/2014/main" id="{F4250BDB-8582-0DCE-E96F-0471F8C243D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54775" y="1476967"/>
                <a:ext cx="152747" cy="271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공장 </a:t>
                </a:r>
              </a:p>
            </p:txBody>
          </p:sp>
          <p:grpSp>
            <p:nvGrpSpPr>
              <p:cNvPr id="27" name="그룹 3">
                <a:extLst>
                  <a:ext uri="{FF2B5EF4-FFF2-40B4-BE49-F238E27FC236}">
                    <a16:creationId xmlns:a16="http://schemas.microsoft.com/office/drawing/2014/main" id="{CDD61850-D4EC-9601-A2E4-45673DA667C5}"/>
                  </a:ext>
                </a:extLst>
              </p:cNvPr>
              <p:cNvGrpSpPr/>
              <p:nvPr/>
            </p:nvGrpSpPr>
            <p:grpSpPr>
              <a:xfrm>
                <a:off x="390576" y="1474826"/>
                <a:ext cx="746221" cy="277983"/>
                <a:chOff x="4208557" y="2028767"/>
                <a:chExt cx="606418" cy="278762"/>
              </a:xfrm>
            </p:grpSpPr>
            <p:sp>
              <p:nvSpPr>
                <p:cNvPr id="34" name="직사각형 25">
                  <a:extLst>
                    <a:ext uri="{FF2B5EF4-FFF2-40B4-BE49-F238E27FC236}">
                      <a16:creationId xmlns:a16="http://schemas.microsoft.com/office/drawing/2014/main" id="{BB1E1C0C-C478-2345-C361-933344474B9D}"/>
                    </a:ext>
                  </a:extLst>
                </p:cNvPr>
                <p:cNvSpPr>
                  <a:spLocks noChangeArrowheads="1"/>
                </p:cNvSpPr>
                <p:nvPr/>
              </p:nvSpPr>
              <p:spPr>
                <a:xfrm>
                  <a:off x="4208557" y="2049500"/>
                  <a:ext cx="192381" cy="216605"/>
                </a:xfrm>
                <a:prstGeom prst="rect">
                  <a:avLst/>
                </a:prstGeom>
                <a:noFill/>
                <a:ln w="12700" cap="sq" algn="ctr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/>
                <a:lstStyle/>
                <a:p>
                  <a:pPr eaLnBrk="1" latinLnBrk="1" hangingPunct="1">
                    <a:lnSpc>
                      <a:spcPct val="120000"/>
                    </a:lnSpc>
                    <a:buFont typeface="Wingdings"/>
                    <a:buNone/>
                    <a:defRPr/>
                  </a:pPr>
                  <a:endParaRPr lang="ko-KR" altLang="en-US"/>
                </a:p>
              </p:txBody>
            </p:sp>
            <p:sp>
              <p:nvSpPr>
                <p:cNvPr id="35" name="TextBox 26">
                  <a:extLst>
                    <a:ext uri="{FF2B5EF4-FFF2-40B4-BE49-F238E27FC236}">
                      <a16:creationId xmlns:a16="http://schemas.microsoft.com/office/drawing/2014/main" id="{63158E1C-6FDF-B375-C4F0-7239414BDB5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4335800" y="2035719"/>
                  <a:ext cx="66944" cy="2718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lvl1pPr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1pPr>
                  <a:lvl2pPr marL="742950" indent="-28575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2pPr>
                  <a:lvl3pPr marL="11430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3pPr>
                  <a:lvl4pPr marL="16002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4pPr>
                  <a:lvl5pPr marL="20574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9pPr>
                </a:lstStyle>
                <a:p>
                  <a:pPr eaLnBrk="1" latinLnBrk="1" hangingPunct="1">
                    <a:lnSpc>
                      <a:spcPct val="120000"/>
                    </a:lnSpc>
                    <a:buFont typeface="Wingdings"/>
                    <a:buNone/>
                    <a:defRPr/>
                  </a:pPr>
                  <a:r>
                    <a:rPr lang="ko-KR" altLang="en-US" sz="1000">
                      <a:solidFill>
                        <a:schemeClr val="tx1"/>
                      </a:solidFill>
                      <a:latin typeface="맑은 고딕"/>
                      <a:ea typeface="맑은 고딕"/>
                    </a:rPr>
                    <a:t>▼</a:t>
                  </a:r>
                </a:p>
              </p:txBody>
            </p:sp>
            <p:sp>
              <p:nvSpPr>
                <p:cNvPr id="36" name="TextBox 26">
                  <a:extLst>
                    <a:ext uri="{FF2B5EF4-FFF2-40B4-BE49-F238E27FC236}">
                      <a16:creationId xmlns:a16="http://schemas.microsoft.com/office/drawing/2014/main" id="{3EB512A5-311E-6B2D-6F23-669800531F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4758435" y="2028767"/>
                  <a:ext cx="56540" cy="2718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lvl1pPr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1pPr>
                  <a:lvl2pPr marL="742950" indent="-28575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2pPr>
                  <a:lvl3pPr marL="11430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3pPr>
                  <a:lvl4pPr marL="16002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4pPr>
                  <a:lvl5pPr marL="20574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9pPr>
                </a:lstStyle>
                <a:p>
                  <a:pPr eaLnBrk="1" latinLnBrk="1" hangingPunct="1">
                    <a:lnSpc>
                      <a:spcPct val="120000"/>
                    </a:lnSpc>
                    <a:buFont typeface="Wingdings"/>
                    <a:buNone/>
                    <a:defRPr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맑은 고딕"/>
                      <a:ea typeface="맑은 고딕"/>
                    </a:rPr>
                    <a:t>▼</a:t>
                  </a:r>
                </a:p>
              </p:txBody>
            </p:sp>
          </p:grpSp>
          <p:sp>
            <p:nvSpPr>
              <p:cNvPr id="28" name="TextBox 2">
                <a:extLst>
                  <a:ext uri="{FF2B5EF4-FFF2-40B4-BE49-F238E27FC236}">
                    <a16:creationId xmlns:a16="http://schemas.microsoft.com/office/drawing/2014/main" id="{DBA356DC-441F-FF1D-C7D3-0BC39EF4BD5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7871" y="1458375"/>
                <a:ext cx="147559" cy="271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품목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3EE2B87-E80F-F18B-356F-217726FBA43C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72715" y="1484288"/>
                <a:ext cx="230753" cy="2160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</a:ln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94C9F044-D6E1-B128-5FD6-28EE612C018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142679" y="1458404"/>
                <a:ext cx="230036" cy="271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입출일자</a:t>
                </a:r>
              </a:p>
            </p:txBody>
          </p:sp>
          <p:sp>
            <p:nvSpPr>
              <p:cNvPr id="31" name="직사각형 31">
                <a:extLst>
                  <a:ext uri="{FF2B5EF4-FFF2-40B4-BE49-F238E27FC236}">
                    <a16:creationId xmlns:a16="http://schemas.microsoft.com/office/drawing/2014/main" id="{E33C391F-3748-7203-CC9F-359D6F53EE58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895430" y="1478951"/>
                <a:ext cx="248134" cy="241399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</a:ln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D2A5AB6-F7C5-6C45-AC67-A631F0458E33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680867" y="1484288"/>
                <a:ext cx="286637" cy="2160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</a:ln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endParaRPr lang="ko-KR" altLang="en-US" dirty="0"/>
              </a:p>
            </p:txBody>
          </p:sp>
          <p:sp>
            <p:nvSpPr>
              <p:cNvPr id="33" name="TextBox 2">
                <a:extLst>
                  <a:ext uri="{FF2B5EF4-FFF2-40B4-BE49-F238E27FC236}">
                    <a16:creationId xmlns:a16="http://schemas.microsoft.com/office/drawing/2014/main" id="{6E332ECB-12F0-89CC-8301-2C20E26A169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606419" y="1448848"/>
                <a:ext cx="73338" cy="271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~</a:t>
                </a:r>
              </a:p>
            </p:txBody>
          </p:sp>
        </p:grpSp>
        <p:sp>
          <p:nvSpPr>
            <p:cNvPr id="21" name="TextBox 2">
              <a:extLst>
                <a:ext uri="{FF2B5EF4-FFF2-40B4-BE49-F238E27FC236}">
                  <a16:creationId xmlns:a16="http://schemas.microsoft.com/office/drawing/2014/main" id="{238BA0F8-C6DA-C1EC-88EC-6F5BE2D8140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3884" y="2182963"/>
              <a:ext cx="438324" cy="2716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indent="0" algn="r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Font typeface="Wingdings"/>
                <a:buNone/>
                <a:defRPr/>
              </a:pPr>
              <a:r>
                <a:rPr kumimoji="1" lang="ko-KR" altLang="en-US" sz="1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유형 </a:t>
              </a:r>
            </a:p>
          </p:txBody>
        </p:sp>
        <p:sp>
          <p:nvSpPr>
            <p:cNvPr id="22" name="직사각형 25">
              <a:extLst>
                <a:ext uri="{FF2B5EF4-FFF2-40B4-BE49-F238E27FC236}">
                  <a16:creationId xmlns:a16="http://schemas.microsoft.com/office/drawing/2014/main" id="{E78FFC55-537F-F3DE-D354-0BA4EBB39BBA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533110" y="2176707"/>
              <a:ext cx="885124" cy="215999"/>
            </a:xfrm>
            <a:prstGeom prst="rect">
              <a:avLst/>
            </a:prstGeom>
            <a:noFill/>
            <a:ln w="12700" cap="sq" algn="ctr">
              <a:solidFill>
                <a:srgbClr val="000000">
                  <a:alpha val="100000"/>
                </a:srgbClr>
              </a:solidFill>
              <a:round/>
            </a:ln>
          </p:spPr>
          <p:txBody>
            <a:bodyPr lIns="90000" tIns="46800" rIns="90000" bIns="46800"/>
            <a:lstStyle/>
            <a:p>
              <a:pPr marL="0" indent="0" algn="l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Font typeface="Wingdings"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TextBox 26">
              <a:extLst>
                <a:ext uri="{FF2B5EF4-FFF2-40B4-BE49-F238E27FC236}">
                  <a16:creationId xmlns:a16="http://schemas.microsoft.com/office/drawing/2014/main" id="{3765DF66-0E9F-42E6-4800-5EE181BF850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95776" y="2162965"/>
              <a:ext cx="234266" cy="2710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Font typeface="Wingdings"/>
                <a:buNone/>
                <a:defRPr/>
              </a:pPr>
              <a:r>
                <a:rPr kumimoji="1" lang="ko-KR" altLang="en-US" sz="10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</a:rPr>
                <a:t>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605E1F-04FE-94BF-64FF-957BC83CE41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38548" y="2155311"/>
              <a:ext cx="987294" cy="2587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1pPr>
              <a:lvl2pPr marL="742950" indent="-28575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2pPr>
              <a:lvl3pPr marL="11430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3pPr>
              <a:lvl4pPr marL="16002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4pPr>
              <a:lvl5pPr marL="20574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9pPr>
            </a:lstStyle>
            <a:p>
              <a:pPr algn="r" eaLnBrk="1" latinLnBrk="1" hangingPunct="1">
                <a:lnSpc>
                  <a:spcPct val="120000"/>
                </a:lnSpc>
                <a:buFont typeface="Wingdings"/>
                <a:buNone/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맑은 고딕"/>
                  <a:ea typeface="맑은 고딕"/>
                </a:rPr>
                <a:t>불량판정번호</a:t>
              </a:r>
              <a:endParaRPr lang="ko-KR" altLang="en-US" sz="100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" name="직사각형 31">
              <a:extLst>
                <a:ext uri="{FF2B5EF4-FFF2-40B4-BE49-F238E27FC236}">
                  <a16:creationId xmlns:a16="http://schemas.microsoft.com/office/drawing/2014/main" id="{CB1070A9-EC77-70AA-9D78-7DFF480BA9F0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2417362" y="2164005"/>
              <a:ext cx="935491" cy="241399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</a:ln>
          </p:spPr>
          <p:txBody>
            <a:bodyPr lIns="90000" tIns="46800" rIns="90000" bIns="46800"/>
            <a:lstStyle/>
            <a:p>
              <a:pPr eaLnBrk="1" latinLnBrk="1" hangingPunct="1">
                <a:lnSpc>
                  <a:spcPct val="120000"/>
                </a:lnSpc>
                <a:buFont typeface="Wingdings"/>
                <a:buNone/>
                <a:defRPr/>
              </a:pPr>
              <a:endParaRPr lang="ko-KR" altLang="en-US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EA545DE8-9DE5-DEBA-5FD7-EE28D088FD8E}"/>
              </a:ext>
            </a:extLst>
          </p:cNvPr>
          <p:cNvSpPr txBox="1"/>
          <p:nvPr/>
        </p:nvSpPr>
        <p:spPr>
          <a:xfrm>
            <a:off x="1308658" y="126322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입출 이력 조회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QM_FaultRec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4A6C8643-C64E-B9DF-AB47-59F626EC2AC2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어플리케이션 설계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5DABDB5F-AB31-50EC-34B0-D6C62BE32EA9}"/>
              </a:ext>
            </a:extLst>
          </p:cNvPr>
          <p:cNvSpPr txBox="1"/>
          <p:nvPr/>
        </p:nvSpPr>
        <p:spPr>
          <a:xfrm>
            <a:off x="2846834" y="118624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28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어플리케이션 설계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571C76C2-7579-1B6A-BBB2-02B08BB758B7}"/>
              </a:ext>
            </a:extLst>
          </p:cNvPr>
          <p:cNvSpPr/>
          <p:nvPr/>
        </p:nvSpPr>
        <p:spPr>
          <a:xfrm>
            <a:off x="0" y="2060495"/>
            <a:ext cx="13716000" cy="8226505"/>
          </a:xfrm>
          <a:prstGeom prst="rect">
            <a:avLst/>
          </a:prstGeom>
          <a:solidFill>
            <a:srgbClr val="F9FCFF"/>
          </a:solidFill>
        </p:spPr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38F8623-EFE7-CB84-F5BB-3C033C055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76357"/>
              </p:ext>
            </p:extLst>
          </p:nvPr>
        </p:nvGraphicFramePr>
        <p:xfrm>
          <a:off x="156115" y="2247900"/>
          <a:ext cx="13403771" cy="788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37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624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875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479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501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5084" marR="125084" marT="50175" marB="501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DC_MES</a:t>
                      </a: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</a:p>
                  </a:txBody>
                  <a:tcPr marL="101763" marR="101763" marT="50882" marB="5088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SUB</a:t>
                      </a: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5084" marR="125084" marT="50175" marB="501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품질관리</a:t>
                      </a:r>
                    </a:p>
                  </a:txBody>
                  <a:tcPr marL="101763" marR="101763" marT="50882" marB="5088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2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084" marR="125084" marT="50175" marB="501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QM_FaultRec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084" marR="125084" marT="50175" marB="501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명</a:t>
                      </a:r>
                    </a:p>
                  </a:txBody>
                  <a:tcPr marL="101763" marR="101763" marT="50882" marB="5088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불량 재고 입출이력</a:t>
                      </a:r>
                    </a:p>
                  </a:txBody>
                  <a:tcPr marL="125084" marR="125084" marT="50175" marB="501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작성자</a:t>
                      </a:r>
                    </a:p>
                  </a:txBody>
                  <a:tcPr marL="125084" marR="125084" marT="50175" marB="501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이진우</a:t>
                      </a:r>
                    </a:p>
                  </a:txBody>
                  <a:tcPr marL="101763" marR="101763" marT="50882" marB="5088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작성일</a:t>
                      </a:r>
                    </a:p>
                  </a:txBody>
                  <a:tcPr marL="125084" marR="125084" marT="50175" marB="501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2023-06-23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084" marR="125084" marT="50175" marB="501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019">
                <a:tc gridSpan="10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처 리 요 약</a:t>
                      </a:r>
                    </a:p>
                  </a:txBody>
                  <a:tcPr marL="101763" marR="101763" marT="50882" marB="5088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9100">
                <a:tc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▣ 주요항목 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SP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명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TGR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QM_FaultRec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171450" lvl="1" indent="-17145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내역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테이블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TB_Fault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PLANTCODE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공장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WORKCENTERNAME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–-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작업장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ITEMCODE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ITEMNAME  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품목명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STOCKQTY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수량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UNITCODE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단위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MAKER     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등록자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MAKEDATE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등록일시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   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    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주요항목 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SP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명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TGR_QM_Deleted_S1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171450" lvl="1" indent="-17145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내역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테이블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TB_Deleted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PLANTCODE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공장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WORKCENTERNAME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–-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작업장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ITEMCODE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ITEMNAME  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품목명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STOCKQTY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수량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UNITCODE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단위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MAKER     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등록자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MAKEDATE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등록일시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WHY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                   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사유        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01763" marR="101763" marT="50882" marB="5088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▣ 주요항목 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SP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명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TGR_QM_StockPPRec_S1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171450" lvl="1" indent="-17145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내역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테이블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TB_StockPPRec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PLANTCODE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공장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WORKCENTERNAME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–-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작업장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ITEMCODE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ITEMNAME  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품목명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STOCKQTY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수량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UNITCODE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단위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MAKER        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등록자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MAKEDATE   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 --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등록일시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WHY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                    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사유           </a:t>
                      </a:r>
                    </a:p>
                  </a:txBody>
                  <a:tcPr marL="101763" marR="101763" marT="50882" marB="5088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01763" marR="101763" marT="50882" marB="5088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D06D98-618C-5A3A-8F49-9E4B2BD929A4}"/>
              </a:ext>
            </a:extLst>
          </p:cNvPr>
          <p:cNvSpPr txBox="1"/>
          <p:nvPr/>
        </p:nvSpPr>
        <p:spPr>
          <a:xfrm>
            <a:off x="2846834" y="118624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E2CAB02-F9F4-19CA-FC22-3CFAD9694EC1}"/>
              </a:ext>
            </a:extLst>
          </p:cNvPr>
          <p:cNvSpPr txBox="1"/>
          <p:nvPr/>
        </p:nvSpPr>
        <p:spPr>
          <a:xfrm>
            <a:off x="1308658" y="126322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입출 이력 조회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QM_FaultRec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753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>
            <a:extLst>
              <a:ext uri="{FF2B5EF4-FFF2-40B4-BE49-F238E27FC236}">
                <a16:creationId xmlns:a16="http://schemas.microsoft.com/office/drawing/2014/main" id="{453E1230-5C84-45BE-7B83-B514BF23EC1E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D2EE74-5033-DF9D-BF47-D600F7D1E6DF}"/>
              </a:ext>
            </a:extLst>
          </p:cNvPr>
          <p:cNvSpPr/>
          <p:nvPr/>
        </p:nvSpPr>
        <p:spPr>
          <a:xfrm>
            <a:off x="0" y="2060495"/>
            <a:ext cx="13716000" cy="8226505"/>
          </a:xfrm>
          <a:prstGeom prst="rect">
            <a:avLst/>
          </a:prstGeom>
          <a:solidFill>
            <a:srgbClr val="F9FCFF"/>
          </a:solidFill>
        </p:spPr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39296D-72F8-83D4-15F9-67E95FC8A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986872"/>
              </p:ext>
            </p:extLst>
          </p:nvPr>
        </p:nvGraphicFramePr>
        <p:xfrm>
          <a:off x="228599" y="2552700"/>
          <a:ext cx="13304897" cy="7605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50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7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74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7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307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023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083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DC_MES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SUB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품질관리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44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000" b="0" i="0" kern="1200" dirty="0" err="1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QM_Deleted</a:t>
                      </a:r>
                      <a:endParaRPr lang="ko-KR" altLang="en-US" sz="10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명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불량품 폐기 내역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작성자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권문규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작성일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0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2023-06-23</a:t>
                      </a:r>
                      <a:endParaRPr lang="ko-KR" altLang="en-US" sz="10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40">
                <a:tc gridSpan="5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화 면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LAYOUT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데이터 베이스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처 리 요 약</a:t>
                      </a: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8672">
                <a:tc gridSpan="5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9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▣ 주요항목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공장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그리드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2.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품목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품목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3.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입출유형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(70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번대만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조회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4.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입출일자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날짜 포맷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dtpStart.Value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= 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string.Format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(“{0:yyyy-MM-dd}”, 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DateTime.Now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dtpEnd.Value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= 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string.Format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(“{0:yyyy-MM-dd}”, 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DateTime.Now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))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5.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단위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그리드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6.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창고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그리드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콤보박스</a:t>
                      </a:r>
                      <a:endParaRPr lang="en-US" altLang="ko-KR" sz="1200" b="0" baseline="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7.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전 항목 수정 불가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  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조회 화면 기능 고정으로 수정 안됨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8. 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조회 프로시저 명 :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TGR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QM_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DeletedMM_S1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TB_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Deleted A</a:t>
                      </a: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TB_WorkCenter</a:t>
                      </a:r>
                      <a:r>
                        <a:rPr lang="ko-KR" altLang="ko-KR" sz="1200" b="0" i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Master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B</a:t>
                      </a:r>
                    </a:p>
                    <a:p>
                      <a:pPr marL="171450" marR="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TB_Item</a:t>
                      </a:r>
                      <a:r>
                        <a:rPr lang="ko-KR" altLang="ko-KR" sz="1200" b="0" i="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Master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C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 A.PLANTCODE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공장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,A.WORKCENTERCODE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작업장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,B.WORKCENTERNAME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작업장명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,A.DELSEQ                   --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폐기순번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,A.DELDATE 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폐기일자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,A.DELNO    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폐기번호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,A.ITEMCODE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품목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,C.ITEMNAME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품명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,A.WHCODE 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창고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,A.INOUTCODE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입출유형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,A.INOUTFLAG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입출구분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,A.DELQTY   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폐기수량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,A.UNITCODE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단위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,A.DELWHY  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불량원인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,A.DELREASON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폐기사유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,A.WORKER  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작업자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,A.MAKEDATE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등록일시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,A.MAKER                     --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등록자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12395" marR="112395" marT="41275" marB="4127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799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조회테이블</a:t>
                      </a:r>
                    </a:p>
                  </a:txBody>
                  <a:tcPr marL="112395" marR="112395" marT="41275" marB="4127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TB_Deleted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폐기 내역 테이블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TB_ItemMaster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품목 마스터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ko-KR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TB_WorkcenterMaster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작업장 마스터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b="0" i="0" kern="1200" dirty="0">
                        <a:solidFill>
                          <a:schemeClr val="dk1"/>
                        </a:solidFill>
                        <a:latin typeface="맑은 고딕" charset="0"/>
                        <a:ea typeface="+mn-ea"/>
                        <a:cs typeface="+mn-cs"/>
                      </a:endParaRPr>
                    </a:p>
                  </a:txBody>
                  <a:tcPr marL="112395" marR="112395" marT="41275" marB="4127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631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갱신테이블</a:t>
                      </a:r>
                    </a:p>
                  </a:txBody>
                  <a:tcPr marL="112395" marR="112395" marT="41275" marB="4127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dk1"/>
                        </a:solidFill>
                      </a:endParaRPr>
                    </a:p>
                  </a:txBody>
                  <a:tcPr marL="112395" marR="112395" marT="41275" marB="41275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666ABA-A371-498B-CBC0-61F2AF39C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34736"/>
              </p:ext>
            </p:extLst>
          </p:nvPr>
        </p:nvGraphicFramePr>
        <p:xfrm>
          <a:off x="325785" y="5573757"/>
          <a:ext cx="6989415" cy="325187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465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338824084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786311691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750577970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281292984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389112267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9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34397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공장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폐기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일자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폐기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품목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품명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창고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입출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유형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입출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폐기수량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단위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불량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원인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폐기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사유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작업자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일시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등록자</a:t>
                      </a:r>
                    </a:p>
                  </a:txBody>
                  <a:tcPr marL="50426" marR="50426" marT="50426" marB="5042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474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Plant</a:t>
                      </a: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Del</a:t>
                      </a: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Del</a:t>
                      </a: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Item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Item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name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Wh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Inout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Inout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flag</a:t>
                      </a: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Del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qty</a:t>
                      </a: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Unit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code</a:t>
                      </a: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Del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why</a:t>
                      </a: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Del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rea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son</a:t>
                      </a: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Worker</a:t>
                      </a: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Make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Maker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426" marR="50426" marT="50426" marB="5042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C9870B3C-0D21-214E-9E73-85749CCC2508}"/>
              </a:ext>
            </a:extLst>
          </p:cNvPr>
          <p:cNvGrpSpPr/>
          <p:nvPr/>
        </p:nvGrpSpPr>
        <p:grpSpPr>
          <a:xfrm>
            <a:off x="93980" y="4305299"/>
            <a:ext cx="7183174" cy="921653"/>
            <a:chOff x="5361" y="1712424"/>
            <a:chExt cx="6457167" cy="7422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C7B55D-899E-01F0-FB6D-F02D5665B303}"/>
                </a:ext>
              </a:extLst>
            </p:cNvPr>
            <p:cNvGrpSpPr/>
            <p:nvPr/>
          </p:nvGrpSpPr>
          <p:grpSpPr>
            <a:xfrm>
              <a:off x="5361" y="1712424"/>
              <a:ext cx="6457167" cy="303961"/>
              <a:chOff x="254775" y="1448848"/>
              <a:chExt cx="1712729" cy="303961"/>
            </a:xfrm>
          </p:grpSpPr>
          <p:sp>
            <p:nvSpPr>
              <p:cNvPr id="15" name="TextBox 2">
                <a:extLst>
                  <a:ext uri="{FF2B5EF4-FFF2-40B4-BE49-F238E27FC236}">
                    <a16:creationId xmlns:a16="http://schemas.microsoft.com/office/drawing/2014/main" id="{BEB058AA-DA41-71CD-E8E4-C51AA72979E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54775" y="1476967"/>
                <a:ext cx="152747" cy="271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공장 </a:t>
                </a:r>
              </a:p>
            </p:txBody>
          </p:sp>
          <p:grpSp>
            <p:nvGrpSpPr>
              <p:cNvPr id="16" name="그룹 3">
                <a:extLst>
                  <a:ext uri="{FF2B5EF4-FFF2-40B4-BE49-F238E27FC236}">
                    <a16:creationId xmlns:a16="http://schemas.microsoft.com/office/drawing/2014/main" id="{AA256470-8A6F-FA92-0C11-2E1E60B264AF}"/>
                  </a:ext>
                </a:extLst>
              </p:cNvPr>
              <p:cNvGrpSpPr/>
              <p:nvPr/>
            </p:nvGrpSpPr>
            <p:grpSpPr>
              <a:xfrm>
                <a:off x="390576" y="1474826"/>
                <a:ext cx="746221" cy="277983"/>
                <a:chOff x="4208557" y="2028767"/>
                <a:chExt cx="606418" cy="278762"/>
              </a:xfrm>
            </p:grpSpPr>
            <p:sp>
              <p:nvSpPr>
                <p:cNvPr id="23" name="직사각형 25">
                  <a:extLst>
                    <a:ext uri="{FF2B5EF4-FFF2-40B4-BE49-F238E27FC236}">
                      <a16:creationId xmlns:a16="http://schemas.microsoft.com/office/drawing/2014/main" id="{55AB47E7-90B1-BE2F-9F78-3523616A73BE}"/>
                    </a:ext>
                  </a:extLst>
                </p:cNvPr>
                <p:cNvSpPr>
                  <a:spLocks noChangeArrowheads="1"/>
                </p:cNvSpPr>
                <p:nvPr/>
              </p:nvSpPr>
              <p:spPr>
                <a:xfrm>
                  <a:off x="4208557" y="2049500"/>
                  <a:ext cx="192381" cy="216605"/>
                </a:xfrm>
                <a:prstGeom prst="rect">
                  <a:avLst/>
                </a:prstGeom>
                <a:noFill/>
                <a:ln w="12700" cap="sq" algn="ctr">
                  <a:solidFill>
                    <a:schemeClr val="tx1"/>
                  </a:solidFill>
                  <a:round/>
                </a:ln>
              </p:spPr>
              <p:txBody>
                <a:bodyPr lIns="90000" tIns="46800" rIns="90000" bIns="46800"/>
                <a:lstStyle/>
                <a:p>
                  <a:pPr eaLnBrk="1" latinLnBrk="1" hangingPunct="1">
                    <a:lnSpc>
                      <a:spcPct val="120000"/>
                    </a:lnSpc>
                    <a:buFont typeface="Wingdings"/>
                    <a:buNone/>
                    <a:defRPr/>
                  </a:pPr>
                  <a:endParaRPr lang="ko-KR" altLang="en-US"/>
                </a:p>
              </p:txBody>
            </p:sp>
            <p:sp>
              <p:nvSpPr>
                <p:cNvPr id="24" name="TextBox 26">
                  <a:extLst>
                    <a:ext uri="{FF2B5EF4-FFF2-40B4-BE49-F238E27FC236}">
                      <a16:creationId xmlns:a16="http://schemas.microsoft.com/office/drawing/2014/main" id="{A77D660D-F861-3B76-B867-4BFE90ADD0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4335800" y="2035719"/>
                  <a:ext cx="66944" cy="2718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lvl1pPr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1pPr>
                  <a:lvl2pPr marL="742950" indent="-28575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2pPr>
                  <a:lvl3pPr marL="11430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3pPr>
                  <a:lvl4pPr marL="16002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4pPr>
                  <a:lvl5pPr marL="20574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9pPr>
                </a:lstStyle>
                <a:p>
                  <a:pPr eaLnBrk="1" latinLnBrk="1" hangingPunct="1">
                    <a:lnSpc>
                      <a:spcPct val="120000"/>
                    </a:lnSpc>
                    <a:buFont typeface="Wingdings"/>
                    <a:buNone/>
                    <a:defRPr/>
                  </a:pPr>
                  <a:r>
                    <a:rPr lang="ko-KR" altLang="en-US" sz="1000">
                      <a:solidFill>
                        <a:schemeClr val="tx1"/>
                      </a:solidFill>
                      <a:latin typeface="맑은 고딕"/>
                      <a:ea typeface="맑은 고딕"/>
                    </a:rPr>
                    <a:t>▼</a:t>
                  </a:r>
                </a:p>
              </p:txBody>
            </p:sp>
            <p:sp>
              <p:nvSpPr>
                <p:cNvPr id="25" name="TextBox 26">
                  <a:extLst>
                    <a:ext uri="{FF2B5EF4-FFF2-40B4-BE49-F238E27FC236}">
                      <a16:creationId xmlns:a16="http://schemas.microsoft.com/office/drawing/2014/main" id="{511ECDA6-3496-49DF-B579-40AED9C5AC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4758435" y="2028767"/>
                  <a:ext cx="56540" cy="2718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lvl1pPr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1pPr>
                  <a:lvl2pPr marL="742950" indent="-28575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2pPr>
                  <a:lvl3pPr marL="11430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3pPr>
                  <a:lvl4pPr marL="16002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4pPr>
                  <a:lvl5pPr marL="2057400" indent="-228600"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 b="1">
                      <a:solidFill>
                        <a:srgbClr val="FF0000"/>
                      </a:solidFill>
                      <a:latin typeface="HY울릉도L"/>
                      <a:ea typeface="HY울릉도L"/>
                      <a:cs typeface="HY울릉도L"/>
                    </a:defRPr>
                  </a:lvl9pPr>
                </a:lstStyle>
                <a:p>
                  <a:pPr eaLnBrk="1" latinLnBrk="1" hangingPunct="1">
                    <a:lnSpc>
                      <a:spcPct val="120000"/>
                    </a:lnSpc>
                    <a:buFont typeface="Wingdings"/>
                    <a:buNone/>
                    <a:defRPr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맑은 고딕"/>
                      <a:ea typeface="맑은 고딕"/>
                    </a:rPr>
                    <a:t>▼</a:t>
                  </a:r>
                </a:p>
              </p:txBody>
            </p:sp>
          </p:grpSp>
          <p:sp>
            <p:nvSpPr>
              <p:cNvPr id="17" name="TextBox 2">
                <a:extLst>
                  <a:ext uri="{FF2B5EF4-FFF2-40B4-BE49-F238E27FC236}">
                    <a16:creationId xmlns:a16="http://schemas.microsoft.com/office/drawing/2014/main" id="{DC2B39D2-AAB7-E1BB-1A06-2FCE3A0D67C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7871" y="1458375"/>
                <a:ext cx="147559" cy="271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품목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EFB7D2A-8C81-2BEF-74B3-22DCA2B782E7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372715" y="1484288"/>
                <a:ext cx="230753" cy="2160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</a:ln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19" name="TextBox 2">
                <a:extLst>
                  <a:ext uri="{FF2B5EF4-FFF2-40B4-BE49-F238E27FC236}">
                    <a16:creationId xmlns:a16="http://schemas.microsoft.com/office/drawing/2014/main" id="{C0991E86-6886-D1EE-CD9E-783892A6C8E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142679" y="1458404"/>
                <a:ext cx="230036" cy="271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입출일자</a:t>
                </a:r>
              </a:p>
            </p:txBody>
          </p:sp>
          <p:sp>
            <p:nvSpPr>
              <p:cNvPr id="20" name="직사각형 31">
                <a:extLst>
                  <a:ext uri="{FF2B5EF4-FFF2-40B4-BE49-F238E27FC236}">
                    <a16:creationId xmlns:a16="http://schemas.microsoft.com/office/drawing/2014/main" id="{CFD55AA8-4543-0D0E-7D90-6C9CC6FBFA8B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895430" y="1478951"/>
                <a:ext cx="248134" cy="241399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</a:ln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21" name="직사각형 31">
                <a:extLst>
                  <a:ext uri="{FF2B5EF4-FFF2-40B4-BE49-F238E27FC236}">
                    <a16:creationId xmlns:a16="http://schemas.microsoft.com/office/drawing/2014/main" id="{29BE9044-0231-45CA-CE6C-59CB796DA858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>
                <a:off x="1680867" y="1484288"/>
                <a:ext cx="286637" cy="216000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</a:ln>
            </p:spPr>
            <p:txBody>
              <a:bodyPr lIns="90000" tIns="46800" rIns="90000" bIns="46800"/>
              <a:lstStyle/>
              <a:p>
                <a:pPr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endParaRPr lang="ko-KR" altLang="en-US" dirty="0"/>
              </a:p>
            </p:txBody>
          </p:sp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40DB538C-D864-653E-896B-7574B506D72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606419" y="1448848"/>
                <a:ext cx="73338" cy="271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1pPr>
                <a:lvl2pPr marL="742950" indent="-28575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2pPr>
                <a:lvl3pPr marL="11430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3pPr>
                <a:lvl4pPr marL="16002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4pPr>
                <a:lvl5pPr marL="2057400" indent="-228600"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 b="1">
                    <a:solidFill>
                      <a:srgbClr val="FF0000"/>
                    </a:solidFill>
                    <a:latin typeface="HY울릉도L"/>
                    <a:ea typeface="HY울릉도L"/>
                    <a:cs typeface="HY울릉도L"/>
                  </a:defRPr>
                </a:lvl9pPr>
              </a:lstStyle>
              <a:p>
                <a:pPr algn="r" eaLnBrk="1" latinLnBrk="1" hangingPunct="1">
                  <a:lnSpc>
                    <a:spcPct val="120000"/>
                  </a:lnSpc>
                  <a:buFont typeface="Wingdings"/>
                  <a:buNone/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맑은 고딕"/>
                    <a:ea typeface="맑은 고딕"/>
                  </a:rPr>
                  <a:t>~</a:t>
                </a:r>
              </a:p>
            </p:txBody>
          </p:sp>
        </p:grp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0718FEC-B8E4-C3DD-B7DB-3D65165AE2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3884" y="2182963"/>
              <a:ext cx="438324" cy="2716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indent="0" algn="r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Font typeface="Wingdings"/>
                <a:buNone/>
                <a:defRPr/>
              </a:pPr>
              <a:r>
                <a:rPr kumimoji="1" lang="ko-KR" altLang="en-US" sz="1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유형 </a:t>
              </a:r>
            </a:p>
          </p:txBody>
        </p:sp>
        <p:sp>
          <p:nvSpPr>
            <p:cNvPr id="11" name="직사각형 25">
              <a:extLst>
                <a:ext uri="{FF2B5EF4-FFF2-40B4-BE49-F238E27FC236}">
                  <a16:creationId xmlns:a16="http://schemas.microsoft.com/office/drawing/2014/main" id="{55B34056-0AC9-24B6-93A1-B760BD5D8DF0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533110" y="2176707"/>
              <a:ext cx="885124" cy="215999"/>
            </a:xfrm>
            <a:prstGeom prst="rect">
              <a:avLst/>
            </a:prstGeom>
            <a:noFill/>
            <a:ln w="12700" cap="sq" algn="ctr">
              <a:solidFill>
                <a:srgbClr val="000000">
                  <a:alpha val="100000"/>
                </a:srgbClr>
              </a:solidFill>
              <a:round/>
            </a:ln>
          </p:spPr>
          <p:txBody>
            <a:bodyPr lIns="90000" tIns="46800" rIns="90000" bIns="46800"/>
            <a:lstStyle/>
            <a:p>
              <a:pPr marL="0" indent="0" algn="l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Font typeface="Wingdings"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" name="TextBox 26">
              <a:extLst>
                <a:ext uri="{FF2B5EF4-FFF2-40B4-BE49-F238E27FC236}">
                  <a16:creationId xmlns:a16="http://schemas.microsoft.com/office/drawing/2014/main" id="{56D0FD0C-A73E-AD46-7C5D-F9F2BBBE036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95776" y="2162965"/>
              <a:ext cx="234266" cy="2710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Font typeface="Wingdings"/>
                <a:buNone/>
                <a:defRPr/>
              </a:pPr>
              <a:r>
                <a:rPr kumimoji="1" lang="ko-KR" altLang="en-US" sz="10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</a:rPr>
                <a:t>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E18A53-FF2A-E9E3-F1EF-91E0A0520AF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38548" y="2155311"/>
              <a:ext cx="987294" cy="2587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1pPr>
              <a:lvl2pPr marL="742950" indent="-28575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2pPr>
              <a:lvl3pPr marL="11430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3pPr>
              <a:lvl4pPr marL="16002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4pPr>
              <a:lvl5pPr marL="20574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9pPr>
            </a:lstStyle>
            <a:p>
              <a:pPr algn="r" eaLnBrk="1" latinLnBrk="1" hangingPunct="1">
                <a:lnSpc>
                  <a:spcPct val="120000"/>
                </a:lnSpc>
                <a:buFont typeface="Wingdings"/>
                <a:buNone/>
                <a:defRPr/>
              </a:pPr>
              <a:r>
                <a:rPr lang="ko-KR" altLang="en-US" sz="1000" dirty="0">
                  <a:solidFill>
                    <a:schemeClr val="tx1"/>
                  </a:solidFill>
                  <a:latin typeface="맑은 고딕"/>
                  <a:ea typeface="맑은 고딕"/>
                </a:rPr>
                <a:t>불량판정번호</a:t>
              </a:r>
            </a:p>
          </p:txBody>
        </p:sp>
        <p:sp>
          <p:nvSpPr>
            <p:cNvPr id="14" name="직사각형 31">
              <a:extLst>
                <a:ext uri="{FF2B5EF4-FFF2-40B4-BE49-F238E27FC236}">
                  <a16:creationId xmlns:a16="http://schemas.microsoft.com/office/drawing/2014/main" id="{1494C8A7-4E5D-E4F9-0FF2-BF770CBE22CE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2417362" y="2164005"/>
              <a:ext cx="935491" cy="241399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</a:ln>
          </p:spPr>
          <p:txBody>
            <a:bodyPr lIns="90000" tIns="46800" rIns="90000" bIns="46800"/>
            <a:lstStyle/>
            <a:p>
              <a:pPr eaLnBrk="1" latinLnBrk="1" hangingPunct="1">
                <a:lnSpc>
                  <a:spcPct val="120000"/>
                </a:lnSpc>
                <a:buFont typeface="Wingdings"/>
                <a:buNone/>
                <a:defRPr/>
              </a:pPr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4B8C3A-E3D6-7802-0D91-917E067A9F7C}"/>
              </a:ext>
            </a:extLst>
          </p:cNvPr>
          <p:cNvGrpSpPr/>
          <p:nvPr/>
        </p:nvGrpSpPr>
        <p:grpSpPr>
          <a:xfrm>
            <a:off x="7415278" y="5093105"/>
            <a:ext cx="2185922" cy="2643016"/>
            <a:chOff x="6579161" y="2513626"/>
            <a:chExt cx="1942215" cy="2348348"/>
          </a:xfrm>
        </p:grpSpPr>
        <p:cxnSp>
          <p:nvCxnSpPr>
            <p:cNvPr id="27" name="꺾인 연결선 4">
              <a:extLst>
                <a:ext uri="{FF2B5EF4-FFF2-40B4-BE49-F238E27FC236}">
                  <a16:creationId xmlns:a16="http://schemas.microsoft.com/office/drawing/2014/main" id="{B4F2E577-E732-495A-8F04-0C957F0DE7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7120130" y="3104131"/>
              <a:ext cx="360000" cy="509954"/>
            </a:xfrm>
            <a:prstGeom prst="bentConnector3">
              <a:avLst>
                <a:gd name="adj1" fmla="val 50000"/>
              </a:avLst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0DCFC24-281C-3C8C-BD9C-FFF4229BCB38}"/>
                </a:ext>
              </a:extLst>
            </p:cNvPr>
            <p:cNvGrpSpPr/>
            <p:nvPr/>
          </p:nvGrpSpPr>
          <p:grpSpPr>
            <a:xfrm>
              <a:off x="6579161" y="2513626"/>
              <a:ext cx="1942215" cy="2348348"/>
              <a:chOff x="6579161" y="2513626"/>
              <a:chExt cx="1942215" cy="2348348"/>
            </a:xfrm>
          </p:grpSpPr>
          <p:cxnSp>
            <p:nvCxnSpPr>
              <p:cNvPr id="29" name="꺾인 연결선 4">
                <a:extLst>
                  <a:ext uri="{FF2B5EF4-FFF2-40B4-BE49-F238E27FC236}">
                    <a16:creationId xmlns:a16="http://schemas.microsoft.com/office/drawing/2014/main" id="{B6DE8373-2E78-4249-A475-F1BD86408AE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 flipH="1">
                <a:off x="7402430" y="4365028"/>
                <a:ext cx="276736" cy="5955"/>
              </a:xfrm>
              <a:prstGeom prst="bentConnector3">
                <a:avLst>
                  <a:gd name="adj1" fmla="val 50000"/>
                </a:avLst>
              </a:prstGeom>
              <a:noFill/>
              <a:ln w="12700" cap="sq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9A1EBE20-79A5-6844-07C2-F69FA38BFAB1}"/>
                  </a:ext>
                </a:extLst>
              </p:cNvPr>
              <p:cNvGrpSpPr/>
              <p:nvPr/>
            </p:nvGrpSpPr>
            <p:grpSpPr>
              <a:xfrm>
                <a:off x="6579161" y="2513626"/>
                <a:ext cx="1942215" cy="2348348"/>
                <a:chOff x="6573250" y="1975073"/>
                <a:chExt cx="1942215" cy="2348348"/>
              </a:xfrm>
            </p:grpSpPr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ECEFC2C0-799D-C73A-5B19-EC64CFF68C3F}"/>
                    </a:ext>
                  </a:extLst>
                </p:cNvPr>
                <p:cNvGrpSpPr/>
                <p:nvPr/>
              </p:nvGrpSpPr>
              <p:grpSpPr>
                <a:xfrm>
                  <a:off x="6893186" y="2641014"/>
                  <a:ext cx="1303216" cy="1682407"/>
                  <a:chOff x="6933222" y="2582643"/>
                  <a:chExt cx="1303216" cy="1682407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2B2ED2BB-2D24-F336-51DE-53EC54253483}"/>
                      </a:ext>
                    </a:extLst>
                  </p:cNvPr>
                  <p:cNvSpPr/>
                  <p:nvPr/>
                </p:nvSpPr>
                <p:spPr>
                  <a:xfrm>
                    <a:off x="6933222" y="3909450"/>
                    <a:ext cx="1303216" cy="35560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latinLnBrk="1" hangingPunct="1">
                      <a:lnSpc>
                        <a:spcPct val="120000"/>
                      </a:lnSpc>
                      <a:buFont typeface="Wingdings" panose="05000000000000000000" pitchFamily="2" charset="2"/>
                      <a:buNone/>
                      <a:defRPr/>
                    </a:pPr>
                    <a:r>
                      <a:rPr lang="ko-KR" altLang="en-US" sz="90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rPr>
                      <a:t>불량품 폐기내역 조회</a:t>
                    </a:r>
                  </a:p>
                </p:txBody>
              </p:sp>
              <p:sp>
                <p:nvSpPr>
                  <p:cNvPr id="35" name="순서도: 자기 디스크 34">
                    <a:extLst>
                      <a:ext uri="{FF2B5EF4-FFF2-40B4-BE49-F238E27FC236}">
                        <a16:creationId xmlns:a16="http://schemas.microsoft.com/office/drawing/2014/main" id="{42B8FE34-79A9-8E16-7EF2-CB14FEE292EE}"/>
                      </a:ext>
                    </a:extLst>
                  </p:cNvPr>
                  <p:cNvSpPr/>
                  <p:nvPr/>
                </p:nvSpPr>
                <p:spPr>
                  <a:xfrm>
                    <a:off x="7111908" y="2938975"/>
                    <a:ext cx="931984" cy="693738"/>
                  </a:xfrm>
                  <a:prstGeom prst="flowChartMagneticDisk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latinLnBrk="1" hangingPunct="1">
                      <a:lnSpc>
                        <a:spcPts val="800"/>
                      </a:lnSpc>
                      <a:buFont typeface="Wingdings" panose="05000000000000000000" pitchFamily="2" charset="2"/>
                      <a:buNone/>
                      <a:defRPr/>
                    </a:pPr>
                    <a:r>
                      <a:rPr lang="en-US" altLang="ko-KR" sz="800" dirty="0" err="1">
                        <a:solidFill>
                          <a:schemeClr val="dk1"/>
                        </a:solidFill>
                      </a:rPr>
                      <a:t>TB_Deleted</a:t>
                    </a:r>
                    <a:endParaRPr lang="en-US" altLang="ko-KR" sz="800" dirty="0">
                      <a:solidFill>
                        <a:schemeClr val="dk1"/>
                      </a:solidFill>
                    </a:endParaRPr>
                  </a:p>
                  <a:p>
                    <a:pPr algn="ctr" eaLnBrk="1" latinLnBrk="1" hangingPunct="1">
                      <a:lnSpc>
                        <a:spcPts val="800"/>
                      </a:lnSpc>
                      <a:buFont typeface="Wingdings" panose="05000000000000000000" pitchFamily="2" charset="2"/>
                      <a:buNone/>
                      <a:defRPr/>
                    </a:pPr>
                    <a:r>
                      <a:rPr lang="en-US" altLang="ko-KR" sz="80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rPr>
                      <a:t>폐기 내역</a:t>
                    </a:r>
                    <a:r>
                      <a:rPr lang="en-US" altLang="ko-KR" sz="800" dirty="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rPr>
                      <a:t>)</a:t>
                    </a:r>
                    <a:endParaRPr lang="ko-KR" altLang="en-US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cxnSp>
                <p:nvCxnSpPr>
                  <p:cNvPr id="36" name="꺾인 연결선 4">
                    <a:extLst>
                      <a:ext uri="{FF2B5EF4-FFF2-40B4-BE49-F238E27FC236}">
                        <a16:creationId xmlns:a16="http://schemas.microsoft.com/office/drawing/2014/main" id="{C35F12BC-6E04-15B3-9A26-E7EF9DCC23A8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7654923" y="2512550"/>
                    <a:ext cx="360000" cy="500185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12700" cap="sq" algn="ctr">
                    <a:solidFill>
                      <a:schemeClr val="tx1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2" name="순서도: 자기 디스크 31">
                  <a:extLst>
                    <a:ext uri="{FF2B5EF4-FFF2-40B4-BE49-F238E27FC236}">
                      <a16:creationId xmlns:a16="http://schemas.microsoft.com/office/drawing/2014/main" id="{48F09D2D-CF0D-9F54-3FE2-70D996B28373}"/>
                    </a:ext>
                  </a:extLst>
                </p:cNvPr>
                <p:cNvSpPr/>
                <p:nvPr/>
              </p:nvSpPr>
              <p:spPr>
                <a:xfrm>
                  <a:off x="7583481" y="1975073"/>
                  <a:ext cx="931984" cy="693738"/>
                </a:xfrm>
                <a:prstGeom prst="flowChartMagneticDisk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lnSpc>
                      <a:spcPts val="800"/>
                    </a:lnSpc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800" dirty="0" err="1">
                      <a:solidFill>
                        <a:schemeClr val="dk1"/>
                      </a:solidFill>
                    </a:rPr>
                    <a:t>TB_ItemMaster</a:t>
                  </a:r>
                  <a:endParaRPr lang="en-US" altLang="ko-KR" sz="800" dirty="0">
                    <a:solidFill>
                      <a:schemeClr val="dk1"/>
                    </a:solidFill>
                  </a:endParaRPr>
                </a:p>
                <a:p>
                  <a:pPr algn="ctr" eaLnBrk="1" latinLnBrk="1" hangingPunct="1">
                    <a:lnSpc>
                      <a:spcPts val="800"/>
                    </a:lnSpc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품목 마스터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33" name="순서도: 자기 디스크 32">
                  <a:extLst>
                    <a:ext uri="{FF2B5EF4-FFF2-40B4-BE49-F238E27FC236}">
                      <a16:creationId xmlns:a16="http://schemas.microsoft.com/office/drawing/2014/main" id="{C30AB65C-022A-9EB6-5217-ED31A5BCA6D6}"/>
                    </a:ext>
                  </a:extLst>
                </p:cNvPr>
                <p:cNvSpPr/>
                <p:nvPr/>
              </p:nvSpPr>
              <p:spPr>
                <a:xfrm>
                  <a:off x="6573250" y="1975073"/>
                  <a:ext cx="931984" cy="693738"/>
                </a:xfrm>
                <a:prstGeom prst="flowChartMagneticDisk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lnSpc>
                      <a:spcPts val="800"/>
                    </a:lnSpc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800" dirty="0" err="1">
                      <a:solidFill>
                        <a:schemeClr val="dk1"/>
                      </a:solidFill>
                    </a:rPr>
                    <a:t>TB_WorkcenterMaster</a:t>
                  </a:r>
                  <a:endParaRPr lang="en-US" altLang="ko-KR" sz="800" dirty="0">
                    <a:solidFill>
                      <a:schemeClr val="dk1"/>
                    </a:solidFill>
                  </a:endParaRPr>
                </a:p>
                <a:p>
                  <a:pPr algn="ctr" eaLnBrk="1" latinLnBrk="1" hangingPunct="1">
                    <a:lnSpc>
                      <a:spcPts val="800"/>
                    </a:lnSpc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(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작업장 마스터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rPr>
                    <a:t>)</a:t>
                  </a:r>
                  <a:endParaRPr lang="ko-KR" altLang="en-US" sz="800" dirty="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</p:grp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1D26F93-28F5-36EA-6A09-0527B7254C19}"/>
              </a:ext>
            </a:extLst>
          </p:cNvPr>
          <p:cNvSpPr txBox="1"/>
          <p:nvPr/>
        </p:nvSpPr>
        <p:spPr>
          <a:xfrm>
            <a:off x="1308658" y="1266919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불량품 폐기 내역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QM_Deleted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EB164C92-8F66-7234-70C6-8720943F4C62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어플리케이션 설계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1534339C-1DA8-A7A5-A696-1F94A48C70C1}"/>
              </a:ext>
            </a:extLst>
          </p:cNvPr>
          <p:cNvSpPr txBox="1"/>
          <p:nvPr/>
        </p:nvSpPr>
        <p:spPr>
          <a:xfrm>
            <a:off x="2846834" y="118624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90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어플리케이션 설계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4" name="AutoShape 2">
            <a:extLst>
              <a:ext uri="{FF2B5EF4-FFF2-40B4-BE49-F238E27FC236}">
                <a16:creationId xmlns:a16="http://schemas.microsoft.com/office/drawing/2014/main" id="{571C76C2-7579-1B6A-BBB2-02B08BB758B7}"/>
              </a:ext>
            </a:extLst>
          </p:cNvPr>
          <p:cNvSpPr/>
          <p:nvPr/>
        </p:nvSpPr>
        <p:spPr>
          <a:xfrm>
            <a:off x="0" y="2060495"/>
            <a:ext cx="13716000" cy="8226505"/>
          </a:xfrm>
          <a:prstGeom prst="rect">
            <a:avLst/>
          </a:prstGeom>
          <a:solidFill>
            <a:srgbClr val="F9FCFF"/>
          </a:solidFill>
        </p:spPr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97D07C-E6B9-1E4E-5906-BFFBDEBC5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14813"/>
              </p:ext>
            </p:extLst>
          </p:nvPr>
        </p:nvGraphicFramePr>
        <p:xfrm>
          <a:off x="127094" y="2247900"/>
          <a:ext cx="13461812" cy="7892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8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4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5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692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940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551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7523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5626" marR="125626" marT="50392" marB="5039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DC_MES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</a:p>
                  </a:txBody>
                  <a:tcPr marL="102204" marR="102204" marT="51102" marB="511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SUB</a:t>
                      </a: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5626" marR="125626" marT="50392" marB="503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품질관리</a:t>
                      </a:r>
                    </a:p>
                  </a:txBody>
                  <a:tcPr marL="102204" marR="102204" marT="51102" marB="511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57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626" marR="125626" marT="50392" marB="5039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QM_DeletedMM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626" marR="125626" marT="50392" marB="5039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명</a:t>
                      </a:r>
                    </a:p>
                  </a:txBody>
                  <a:tcPr marL="102204" marR="102204" marT="51102" marB="511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폐기처리물품리스트</a:t>
                      </a:r>
                    </a:p>
                  </a:txBody>
                  <a:tcPr marL="125626" marR="125626" marT="50392" marB="503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작성자</a:t>
                      </a:r>
                    </a:p>
                  </a:txBody>
                  <a:tcPr marL="125626" marR="125626" marT="50392" marB="503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권문규</a:t>
                      </a:r>
                    </a:p>
                  </a:txBody>
                  <a:tcPr marL="102204" marR="102204" marT="51102" marB="511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작성일</a:t>
                      </a:r>
                    </a:p>
                  </a:txBody>
                  <a:tcPr marL="125626" marR="125626" marT="50392" marB="5039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2023-06-23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626" marR="125626" marT="50392" marB="5039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23">
                <a:tc gridSpan="9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처 리 요 약</a:t>
                      </a:r>
                    </a:p>
                  </a:txBody>
                  <a:tcPr marL="102204" marR="102204" marT="51102" marB="511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9352">
                <a:tc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▣ 주요항목 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(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SP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명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TGR_QM_Deleted_S1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171450" lvl="1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내역 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테이블 </a:t>
                      </a: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TB_Deleted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,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TB_WokcenterMaster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,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                  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TB_ItemMaster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A.PLANTCODE             --공장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A.WORKCENTERCODE  -- 작업장	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B.WORKCENTERNAME   -- 작업장명	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A.DELSEQ                   -- </a:t>
                      </a:r>
                      <a:r>
                        <a:rPr lang="ko-KR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폐기순번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A.DELDATE                  -- 폐기일자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A.DELNO                     -- 폐기번호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A.ITEMCODE                -- 품목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C.ITEMNAME                -- 품명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A.WHCODE                  -- 창고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A.INOUTCODE              -- 입출유형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A.INOUTFLAG               -- 입출구분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A.DELQTY                    -- 폐기수량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A.UNITCODE                -- 단위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A.DELWHY                   -- 불량원인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A.DELREASON              -- 불량사유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DBO.FN_WORKERNAME(A.WORKER) -- 작업자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CONVERT(VARCHAR, A.MAKEDATE, 120) -- 등록일시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DBO.FN_GET_USERNAME(A.MAKER)      -- 등록자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-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조회 조건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: 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공장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(PLANTCODE), 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품목(ITEMCODE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)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폐기번호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DELNO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) 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  <a:cs typeface="+mn-cs"/>
                        </a:rPr>
                        <a:t>기간(STARTDATE, ENDDATE)</a:t>
                      </a: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02204" marR="102204" marT="51102" marB="511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kern="1200" dirty="0"/>
                    </a:p>
                  </a:txBody>
                  <a:tcPr marL="102204" marR="102204" marT="51102" marB="511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02204" marR="102204" marT="51102" marB="511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304733D-9C19-E4F4-50BE-A1982969D23D}"/>
              </a:ext>
            </a:extLst>
          </p:cNvPr>
          <p:cNvSpPr txBox="1"/>
          <p:nvPr/>
        </p:nvSpPr>
        <p:spPr>
          <a:xfrm>
            <a:off x="2846834" y="118624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05585C4-6DD3-B616-E04C-1EBCD46EBDA1}"/>
              </a:ext>
            </a:extLst>
          </p:cNvPr>
          <p:cNvSpPr txBox="1"/>
          <p:nvPr/>
        </p:nvSpPr>
        <p:spPr>
          <a:xfrm>
            <a:off x="1308658" y="1266919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불량품 폐기 내역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QM_Deleted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88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2">
            <a:extLst>
              <a:ext uri="{FF2B5EF4-FFF2-40B4-BE49-F238E27FC236}">
                <a16:creationId xmlns:a16="http://schemas.microsoft.com/office/drawing/2014/main" id="{2CE2FF6F-0B07-D099-A6B8-913CF7D8A55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D2EE74-5033-DF9D-BF47-D600F7D1E6DF}"/>
              </a:ext>
            </a:extLst>
          </p:cNvPr>
          <p:cNvSpPr/>
          <p:nvPr/>
        </p:nvSpPr>
        <p:spPr>
          <a:xfrm>
            <a:off x="0" y="2060495"/>
            <a:ext cx="13716000" cy="8226505"/>
          </a:xfrm>
          <a:prstGeom prst="rect">
            <a:avLst/>
          </a:prstGeom>
          <a:solidFill>
            <a:srgbClr val="F9FCFF"/>
          </a:solidFill>
        </p:spPr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DE739E-C75B-D9A7-3378-C20F01BD8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86053"/>
              </p:ext>
            </p:extLst>
          </p:nvPr>
        </p:nvGraphicFramePr>
        <p:xfrm>
          <a:off x="152399" y="2324100"/>
          <a:ext cx="13432481" cy="7826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20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3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31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8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003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624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5651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5266" marR="125266" marT="46002" marB="460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DC_MES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SUB</a:t>
                      </a: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5266" marR="125266" marT="46002" marB="460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품질 관리</a:t>
                      </a: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961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266" marR="125266" marT="46002" marB="460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POP_CLOT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[원자재LOT]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명</a:t>
                      </a:r>
                    </a:p>
                  </a:txBody>
                  <a:tcPr marL="125266" marR="125266" marT="46002" marB="460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원자재</a:t>
                      </a: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LOT 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266" marR="125266" marT="46002" marB="460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작성자</a:t>
                      </a:r>
                    </a:p>
                  </a:txBody>
                  <a:tcPr marL="125266" marR="125266" marT="46002" marB="460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이진우</a:t>
                      </a: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작성일</a:t>
                      </a:r>
                    </a:p>
                  </a:txBody>
                  <a:tcPr marL="125266" marR="125266" marT="46002" marB="460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2023-06-27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5266" marR="125266" marT="46002" marB="46002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57">
                <a:tc gridSpan="5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화 면 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LAYOUT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데이터 베이스</a:t>
                      </a: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처 리 요 약</a:t>
                      </a: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0159">
                <a:tc gridSpan="5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▣ 주요항목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1.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양품에 들어간 원자재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LOT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번호 조회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완료는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Button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입니다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-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chk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선택할 원자재 클릭      </a:t>
                      </a: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2.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TB_Fault에서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받아온 원자재 정보들을 바탕으로 중복되는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원자재LOT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항목들을 제거한 후 체크박스와 함께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grid에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표현해준다.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911" marR="101911" marT="50956" marB="50956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6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조회테이블</a:t>
                      </a:r>
                    </a:p>
                  </a:txBody>
                  <a:tcPr marL="101911" marR="101911" marT="50956" marB="5095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TB_Fault(</a:t>
                      </a:r>
                      <a:r>
                        <a:rPr lang="ko-KR" altLang="en-US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불량 테이블</a:t>
                      </a: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000" b="0" i="0" kern="1200">
                        <a:solidFill>
                          <a:schemeClr val="dk1"/>
                        </a:solidFill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101911" marR="101911" marT="50956" marB="5095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28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갱신테이블</a:t>
                      </a:r>
                    </a:p>
                  </a:txBody>
                  <a:tcPr marL="101911" marR="101911" marT="50956" marB="5095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</a:rPr>
                        <a:t>TP_LotTracking,TB_StockPP,TB_StockPPrec,TB_FaultRec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</a:endParaRPr>
                    </a:p>
                  </a:txBody>
                  <a:tcPr marL="101911" marR="101911" marT="50956" marB="50956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3C8D5A-17D4-B8B8-2A82-A97B7892C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14524"/>
              </p:ext>
            </p:extLst>
          </p:nvPr>
        </p:nvGraphicFramePr>
        <p:xfrm>
          <a:off x="262015" y="4837282"/>
          <a:ext cx="6271069" cy="4097014"/>
        </p:xfrm>
        <a:graphic>
          <a:graphicData uri="http://schemas.openxmlformats.org/drawingml/2006/table">
            <a:tbl>
              <a:tblPr firstRow="1" bandRow="1"/>
              <a:tblGrid>
                <a:gridCol w="649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1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2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2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13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238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latin typeface="맑은 고딕"/>
                          <a:ea typeface="맑은 고딕"/>
                        </a:rPr>
                        <a:t>CHK</a:t>
                      </a:r>
                    </a:p>
                  </a:txBody>
                  <a:tcPr marL="50956" marR="50956" marT="50956" marB="50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공장</a:t>
                      </a:r>
                    </a:p>
                  </a:txBody>
                  <a:tcPr marL="50956" marR="50956" marT="50956" marB="50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작업장번호</a:t>
                      </a:r>
                    </a:p>
                  </a:txBody>
                  <a:tcPr marL="50956" marR="50956" marT="50956" marB="50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작업장명</a:t>
                      </a:r>
                    </a:p>
                  </a:txBody>
                  <a:tcPr marL="50956" marR="50956" marT="50956" marB="50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불량판정번호 </a:t>
                      </a:r>
                    </a:p>
                  </a:txBody>
                  <a:tcPr marL="50956" marR="50956" marT="50956" marB="50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원자재 </a:t>
                      </a:r>
                      <a:r>
                        <a:rPr lang="en-US" altLang="ko-KR" sz="1100" b="1">
                          <a:latin typeface="맑은 고딕"/>
                          <a:ea typeface="맑은 고딕"/>
                        </a:rPr>
                        <a:t>LOT</a:t>
                      </a:r>
                    </a:p>
                  </a:txBody>
                  <a:tcPr marL="50956" marR="50956" marT="50956" marB="509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313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dirty="0">
                          <a:latin typeface="맑은 고딕"/>
                          <a:ea typeface="맑은 고딕"/>
                        </a:rPr>
                        <a:t>CHK </a:t>
                      </a:r>
                    </a:p>
                  </a:txBody>
                  <a:tcPr marL="50956" marR="50956" marT="50956" marB="5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  <a:ea typeface="맑은 고딕"/>
                        </a:rPr>
                        <a:t>PLANTCODE</a:t>
                      </a:r>
                    </a:p>
                  </a:txBody>
                  <a:tcPr marL="50956" marR="50956" marT="50956" marB="5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latin typeface="맑은 고딕"/>
                          <a:ea typeface="맑은 고딕"/>
                        </a:rPr>
                        <a:t>WORKCENTERCODE</a:t>
                      </a:r>
                    </a:p>
                  </a:txBody>
                  <a:tcPr marL="50956" marR="50956" marT="50956" marB="5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  <a:ea typeface="맑은 고딕"/>
                        </a:rPr>
                        <a:t>WORKCENTERNAME</a:t>
                      </a:r>
                    </a:p>
                  </a:txBody>
                  <a:tcPr marL="50956" marR="50956" marT="50956" marB="5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  <a:ea typeface="맑은 고딕"/>
                        </a:rPr>
                        <a:t>FAULT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  <a:ea typeface="맑은 고딕"/>
                        </a:rPr>
                        <a:t>NO</a:t>
                      </a:r>
                    </a:p>
                  </a:txBody>
                  <a:tcPr marL="50956" marR="50956" marT="50956" marB="5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latin typeface="맑은 고딕"/>
                          <a:ea typeface="맑은 고딕"/>
                        </a:rPr>
                        <a:t>CLOT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latin typeface="맑은 고딕"/>
                          <a:ea typeface="맑은 고딕"/>
                        </a:rPr>
                        <a:t>NO</a:t>
                      </a:r>
                    </a:p>
                  </a:txBody>
                  <a:tcPr marL="50956" marR="50956" marT="50956" marB="509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F855864-42C8-EE86-08AD-729A5EAC1A4C}"/>
              </a:ext>
            </a:extLst>
          </p:cNvPr>
          <p:cNvGrpSpPr/>
          <p:nvPr/>
        </p:nvGrpSpPr>
        <p:grpSpPr>
          <a:xfrm>
            <a:off x="685800" y="3653260"/>
            <a:ext cx="5230741" cy="1047542"/>
            <a:chOff x="154940" y="1691006"/>
            <a:chExt cx="4693285" cy="802640"/>
          </a:xfrm>
        </p:grpSpPr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0ABDE957-FBA8-52F6-FFB5-DFA305FC932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926840" y="1911567"/>
              <a:ext cx="723265" cy="4229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1pPr>
              <a:lvl2pPr marL="742950" indent="-28575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2pPr>
              <a:lvl3pPr marL="11430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3pPr>
              <a:lvl4pPr marL="16002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4pPr>
              <a:lvl5pPr marL="20574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9pPr>
            </a:lstStyle>
            <a:p>
              <a:pPr algn="r" eaLnBrk="1" latinLnBrk="1" hangingPunct="1">
                <a:lnSpc>
                  <a:spcPct val="120000"/>
                </a:lnSpc>
                <a:buFont typeface="Wingdings"/>
                <a:buNone/>
                <a:defRPr/>
              </a:pPr>
              <a:r>
                <a:rPr lang="ko-KR" altLang="en-US" sz="1800" dirty="0">
                  <a:solidFill>
                    <a:schemeClr val="tx1"/>
                  </a:solidFill>
                  <a:latin typeface="맑은 고딕"/>
                  <a:ea typeface="맑은 고딕"/>
                </a:rPr>
                <a:t>완료  </a:t>
              </a:r>
            </a:p>
          </p:txBody>
        </p:sp>
        <p:sp>
          <p:nvSpPr>
            <p:cNvPr id="9" name="직사각형 31">
              <a:extLst>
                <a:ext uri="{FF2B5EF4-FFF2-40B4-BE49-F238E27FC236}">
                  <a16:creationId xmlns:a16="http://schemas.microsoft.com/office/drawing/2014/main" id="{021EAA74-4023-4FB6-96F2-E70A98C63EDF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926840" y="1778000"/>
              <a:ext cx="921385" cy="609600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</a:ln>
          </p:spPr>
          <p:txBody>
            <a:bodyPr lIns="90000" tIns="46800" rIns="90000" bIns="46800"/>
            <a:lstStyle/>
            <a:p>
              <a:pPr eaLnBrk="1" latinLnBrk="1" hangingPunct="1">
                <a:lnSpc>
                  <a:spcPct val="120000"/>
                </a:lnSpc>
                <a:buFont typeface="Wingdings"/>
                <a:buNone/>
                <a:defRPr/>
              </a:pPr>
              <a:endParaRPr lang="ko-KR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5030C683-E81F-003F-3F37-EF197D16C64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54940" y="1691006"/>
              <a:ext cx="3472180" cy="8026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1pPr>
              <a:lvl2pPr marL="742950" indent="-28575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2pPr>
              <a:lvl3pPr marL="11430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3pPr>
              <a:lvl4pPr marL="16002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4pPr>
              <a:lvl5pPr marL="2057400" indent="-228600"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FF0000"/>
                  </a:solidFill>
                  <a:latin typeface="HY울릉도L"/>
                  <a:ea typeface="HY울릉도L"/>
                  <a:cs typeface="HY울릉도L"/>
                </a:defRPr>
              </a:lvl9pPr>
            </a:lstStyle>
            <a:p>
              <a:pPr algn="r" eaLnBrk="1" latinLnBrk="1" hangingPunct="1">
                <a:lnSpc>
                  <a:spcPct val="120000"/>
                </a:lnSpc>
                <a:buFont typeface="Wingdings"/>
                <a:buNone/>
                <a:defRPr/>
              </a:pPr>
              <a:r>
                <a:rPr lang="ko-KR" altLang="en-US" sz="3200" dirty="0">
                  <a:solidFill>
                    <a:schemeClr val="tx1"/>
                  </a:solidFill>
                  <a:latin typeface="맑은 고딕"/>
                  <a:ea typeface="맑은 고딕"/>
                </a:rPr>
                <a:t>원자재 </a:t>
              </a:r>
              <a:r>
                <a:rPr lang="en-US" altLang="ko-KR" sz="3200" dirty="0">
                  <a:solidFill>
                    <a:schemeClr val="tx1"/>
                  </a:solidFill>
                  <a:latin typeface="맑은 고딕"/>
                  <a:ea typeface="맑은 고딕"/>
                </a:rPr>
                <a:t>LOT</a:t>
              </a:r>
              <a:r>
                <a:rPr lang="ko-KR" altLang="en-US" sz="3200" dirty="0">
                  <a:solidFill>
                    <a:schemeClr val="tx1"/>
                  </a:solidFill>
                  <a:latin typeface="맑은 고딕"/>
                  <a:ea typeface="맑은 고딕"/>
                </a:rPr>
                <a:t>등록</a:t>
              </a:r>
              <a:r>
                <a:rPr lang="ko-KR" altLang="en-US" sz="3900" dirty="0">
                  <a:solidFill>
                    <a:schemeClr val="tx1"/>
                  </a:solidFill>
                  <a:latin typeface="맑은 고딕"/>
                  <a:ea typeface="맑은 고딕"/>
                </a:rPr>
                <a:t>   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8610D0-9A7D-4AC2-4719-E51A3573F53F}"/>
              </a:ext>
            </a:extLst>
          </p:cNvPr>
          <p:cNvGrpSpPr/>
          <p:nvPr/>
        </p:nvGrpSpPr>
        <p:grpSpPr>
          <a:xfrm>
            <a:off x="6672008" y="4065933"/>
            <a:ext cx="3144317" cy="5420967"/>
            <a:chOff x="6672008" y="4065933"/>
            <a:chExt cx="3144317" cy="542096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139F7DF-6F10-61D0-2281-DA1B2890523B}"/>
                </a:ext>
              </a:extLst>
            </p:cNvPr>
            <p:cNvGrpSpPr/>
            <p:nvPr/>
          </p:nvGrpSpPr>
          <p:grpSpPr>
            <a:xfrm>
              <a:off x="6672008" y="4065933"/>
              <a:ext cx="3144317" cy="5420967"/>
              <a:chOff x="5909945" y="1736090"/>
              <a:chExt cx="2814320" cy="4852035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6A91186-FB4F-CDC9-A67B-255EC44C8CD0}"/>
                  </a:ext>
                </a:extLst>
              </p:cNvPr>
              <p:cNvGrpSpPr/>
              <p:nvPr/>
            </p:nvGrpSpPr>
            <p:grpSpPr>
              <a:xfrm>
                <a:off x="6558915" y="1736090"/>
                <a:ext cx="1313815" cy="2225675"/>
                <a:chOff x="6558915" y="1736090"/>
                <a:chExt cx="1313815" cy="2225675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50E6C99-EB7D-85A5-6D31-31E76DAD17FF}"/>
                    </a:ext>
                  </a:extLst>
                </p:cNvPr>
                <p:cNvSpPr/>
                <p:nvPr/>
              </p:nvSpPr>
              <p:spPr>
                <a:xfrm>
                  <a:off x="6558915" y="3193415"/>
                  <a:ext cx="1313815" cy="76835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lnSpc>
                      <a:spcPct val="120000"/>
                    </a:lnSpc>
                    <a:buFont typeface="Wingdings"/>
                    <a:buNone/>
                    <a:defRPr/>
                  </a:pPr>
                  <a:r>
                    <a:rPr lang="ko-KR" altLang="en-US" sz="900">
                      <a:solidFill>
                        <a:schemeClr val="tx1"/>
                      </a:solidFill>
                      <a:latin typeface="굴림"/>
                      <a:ea typeface="굴림"/>
                    </a:rPr>
                    <a:t> </a:t>
                  </a:r>
                  <a:r>
                    <a:rPr lang="ko-KR" altLang="en-US" sz="1100" b="1">
                      <a:solidFill>
                        <a:schemeClr val="tx1"/>
                      </a:solidFill>
                      <a:latin typeface="굴림"/>
                      <a:ea typeface="굴림"/>
                    </a:rPr>
                    <a:t>원자재 </a:t>
                  </a:r>
                  <a:r>
                    <a:rPr lang="en-US" altLang="ko-KR" sz="1100" b="1">
                      <a:solidFill>
                        <a:schemeClr val="tx1"/>
                      </a:solidFill>
                      <a:latin typeface="굴림"/>
                      <a:ea typeface="굴림"/>
                    </a:rPr>
                    <a:t>LOT</a:t>
                  </a:r>
                  <a:r>
                    <a:rPr lang="ko-KR" altLang="en-US" sz="1100" b="1">
                      <a:solidFill>
                        <a:schemeClr val="tx1"/>
                      </a:solidFill>
                      <a:latin typeface="굴림"/>
                      <a:ea typeface="굴림"/>
                    </a:rPr>
                    <a:t> 등록</a:t>
                  </a:r>
                </a:p>
              </p:txBody>
            </p:sp>
            <p:sp>
              <p:nvSpPr>
                <p:cNvPr id="46" name="순서도: 자기 디스크 45">
                  <a:extLst>
                    <a:ext uri="{FF2B5EF4-FFF2-40B4-BE49-F238E27FC236}">
                      <a16:creationId xmlns:a16="http://schemas.microsoft.com/office/drawing/2014/main" id="{B8711AB4-43C0-8AEF-A493-363165BA078D}"/>
                    </a:ext>
                  </a:extLst>
                </p:cNvPr>
                <p:cNvSpPr/>
                <p:nvPr/>
              </p:nvSpPr>
              <p:spPr>
                <a:xfrm>
                  <a:off x="6590030" y="1736090"/>
                  <a:ext cx="1270635" cy="1003935"/>
                </a:xfrm>
                <a:prstGeom prst="flowChartMagneticDisk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lnSpc>
                      <a:spcPts val="800"/>
                    </a:lnSpc>
                    <a:buFont typeface="Wingdings"/>
                    <a:buNone/>
                    <a:defRPr/>
                  </a:pPr>
                  <a:endParaRPr lang="en-US" altLang="ko-KR" sz="1100" b="1" dirty="0">
                    <a:solidFill>
                      <a:schemeClr val="dk1"/>
                    </a:solidFill>
                  </a:endParaRPr>
                </a:p>
                <a:p>
                  <a:pPr algn="ctr" eaLnBrk="1" latinLnBrk="1" hangingPunct="1">
                    <a:lnSpc>
                      <a:spcPts val="800"/>
                    </a:lnSpc>
                    <a:buFont typeface="Wingdings"/>
                    <a:buNone/>
                    <a:defRPr/>
                  </a:pPr>
                  <a:r>
                    <a:rPr lang="en-US" altLang="ko-KR" sz="1100" b="1" dirty="0" err="1">
                      <a:solidFill>
                        <a:schemeClr val="dk1"/>
                      </a:solidFill>
                    </a:rPr>
                    <a:t>TGB_Fault</a:t>
                  </a:r>
                  <a:br>
                    <a:rPr lang="ko-KR" altLang="en-US" sz="1100" b="1" dirty="0">
                      <a:solidFill>
                        <a:schemeClr val="dk1"/>
                      </a:solidFill>
                    </a:rPr>
                  </a:br>
                  <a:endParaRPr lang="ko-KR" altLang="en-US" sz="1100" b="1" dirty="0">
                    <a:solidFill>
                      <a:schemeClr val="dk1"/>
                    </a:solidFill>
                  </a:endParaRPr>
                </a:p>
                <a:p>
                  <a:pPr algn="ctr" eaLnBrk="1" latinLnBrk="1" hangingPunct="1">
                    <a:lnSpc>
                      <a:spcPts val="800"/>
                    </a:lnSpc>
                    <a:buFont typeface="Wingdings"/>
                    <a:buNone/>
                    <a:defRPr/>
                  </a:pPr>
                  <a:r>
                    <a:rPr lang="en-US" altLang="ko-KR" sz="1100" b="1" dirty="0">
                      <a:solidFill>
                        <a:schemeClr val="tx1"/>
                      </a:solidFill>
                      <a:latin typeface="굴림"/>
                      <a:ea typeface="굴림"/>
                    </a:rPr>
                    <a:t>(</a:t>
                  </a:r>
                  <a:r>
                    <a:rPr lang="ko-KR" altLang="en-US" sz="1100" b="1" dirty="0">
                      <a:solidFill>
                        <a:schemeClr val="tx1"/>
                      </a:solidFill>
                      <a:latin typeface="굴림"/>
                      <a:ea typeface="굴림"/>
                    </a:rPr>
                    <a:t>불량테이블</a:t>
                  </a:r>
                  <a:r>
                    <a:rPr lang="en-US" altLang="ko-KR" sz="1100" b="1" dirty="0">
                      <a:solidFill>
                        <a:schemeClr val="tx1"/>
                      </a:solidFill>
                      <a:latin typeface="굴림"/>
                      <a:ea typeface="굴림"/>
                    </a:rPr>
                    <a:t>)</a:t>
                  </a:r>
                  <a:endParaRPr lang="ko-KR" altLang="en-US" sz="1100" b="1" dirty="0">
                    <a:solidFill>
                      <a:schemeClr val="tx1"/>
                    </a:solidFill>
                    <a:latin typeface="굴림"/>
                    <a:ea typeface="굴림"/>
                  </a:endParaRPr>
                </a:p>
              </p:txBody>
            </p:sp>
          </p:grpSp>
          <p:sp>
            <p:nvSpPr>
              <p:cNvPr id="37" name="순서도: 자기 디스크 48">
                <a:extLst>
                  <a:ext uri="{FF2B5EF4-FFF2-40B4-BE49-F238E27FC236}">
                    <a16:creationId xmlns:a16="http://schemas.microsoft.com/office/drawing/2014/main" id="{976F5872-47DE-E5F4-CB8C-69EDC2574088}"/>
                  </a:ext>
                </a:extLst>
              </p:cNvPr>
              <p:cNvSpPr/>
              <p:nvPr/>
            </p:nvSpPr>
            <p:spPr>
              <a:xfrm>
                <a:off x="5922645" y="5607685"/>
                <a:ext cx="1085850" cy="960755"/>
              </a:xfrm>
              <a:prstGeom prst="flowChartMagneticDisk">
                <a:avLst/>
              </a:prstGeom>
              <a:solidFill>
                <a:srgbClr val="FFFF00">
                  <a:alpha val="100000"/>
                </a:srgbClr>
              </a:solidFill>
              <a:ln w="12700" cap="flat" cmpd="sng" algn="ctr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endParaRPr kumimoji="0" lang="en-US" altLang="ko-KR" sz="1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en-US" altLang="ko-KR" sz="1000" b="1" i="0" u="none" strike="noStrike" kern="1200" cap="none" spc="0" normalizeH="0" baseline="0" dirty="0" err="1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TGB_FaultRec</a:t>
                </a:r>
                <a:endParaRPr kumimoji="0" lang="en-US" altLang="ko-KR" sz="1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endParaRPr kumimoji="0" lang="en-US" altLang="ko-KR" sz="1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en-US" altLang="ko-KR" sz="1000" b="1" i="0" u="none" strike="noStrike" kern="1200" cap="none" spc="0" normalizeH="0" baseline="0" dirty="0">
                    <a:solidFill>
                      <a:srgbClr val="000000"/>
                    </a:solidFill>
                    <a:latin typeface="굴림"/>
                    <a:ea typeface="굴림"/>
                  </a:rPr>
                  <a:t>(</a:t>
                </a:r>
                <a:r>
                  <a:rPr kumimoji="0" lang="ko-KR" altLang="en-US" sz="1000" b="1" i="0" u="none" strike="noStrike" kern="1200" cap="none" spc="0" normalizeH="0" baseline="0" dirty="0">
                    <a:solidFill>
                      <a:srgbClr val="000000"/>
                    </a:solidFill>
                    <a:latin typeface="굴림"/>
                    <a:ea typeface="굴림"/>
                  </a:rPr>
                  <a:t>불량재고</a:t>
                </a: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ko-KR" altLang="en-US" sz="1000" b="1" i="0" u="none" strike="noStrike" kern="1200" cap="none" spc="0" normalizeH="0" baseline="0" dirty="0">
                    <a:solidFill>
                      <a:srgbClr val="000000"/>
                    </a:solidFill>
                    <a:latin typeface="굴림"/>
                    <a:ea typeface="굴림"/>
                  </a:rPr>
                  <a:t>  입출이력</a:t>
                </a:r>
                <a:r>
                  <a:rPr kumimoji="0" lang="en-US" altLang="ko-KR" sz="1000" b="1" i="0" u="none" strike="noStrike" kern="1200" cap="none" spc="0" normalizeH="0" baseline="0" dirty="0">
                    <a:solidFill>
                      <a:srgbClr val="000000"/>
                    </a:solidFill>
                    <a:latin typeface="굴림"/>
                    <a:ea typeface="굴림"/>
                  </a:rPr>
                  <a:t>)</a:t>
                </a:r>
              </a:p>
            </p:txBody>
          </p:sp>
          <p:cxnSp>
            <p:nvCxnSpPr>
              <p:cNvPr id="38" name="꺾인 연결선 4">
                <a:extLst>
                  <a:ext uri="{FF2B5EF4-FFF2-40B4-BE49-F238E27FC236}">
                    <a16:creationId xmlns:a16="http://schemas.microsoft.com/office/drawing/2014/main" id="{C8F76F4B-3079-09BD-ADE1-D803A2449150}"/>
                  </a:ext>
                </a:extLst>
              </p:cNvPr>
              <p:cNvCxnSpPr>
                <a:cxnSpLocks noChangeShapeType="1"/>
              </p:cNvCxnSpPr>
              <p:nvPr/>
            </p:nvCxnSpPr>
            <p:spPr>
              <a:xfrm rot="5400000">
                <a:off x="6528346" y="3861432"/>
                <a:ext cx="630000" cy="838200"/>
              </a:xfrm>
              <a:prstGeom prst="bentConnector3">
                <a:avLst>
                  <a:gd name="adj1" fmla="val 42651"/>
                </a:avLst>
              </a:prstGeom>
              <a:noFill/>
              <a:ln w="12700" cap="sq" algn="ctr">
                <a:solidFill>
                  <a:srgbClr val="000000">
                    <a:alpha val="100000"/>
                  </a:srgbClr>
                </a:solidFill>
                <a:round/>
                <a:tailEnd type="arrow" w="med" len="med"/>
              </a:ln>
            </p:spPr>
          </p:cxnSp>
          <p:sp>
            <p:nvSpPr>
              <p:cNvPr id="39" name="순서도: 자기 디스크 48">
                <a:extLst>
                  <a:ext uri="{FF2B5EF4-FFF2-40B4-BE49-F238E27FC236}">
                    <a16:creationId xmlns:a16="http://schemas.microsoft.com/office/drawing/2014/main" id="{57C95D3E-50BA-0845-8884-8048CF8D1D27}"/>
                  </a:ext>
                </a:extLst>
              </p:cNvPr>
              <p:cNvSpPr/>
              <p:nvPr/>
            </p:nvSpPr>
            <p:spPr>
              <a:xfrm rot="30386">
                <a:off x="5909945" y="4594860"/>
                <a:ext cx="1104900" cy="937260"/>
              </a:xfrm>
              <a:prstGeom prst="flowChartMagneticDisk">
                <a:avLst/>
              </a:prstGeom>
              <a:solidFill>
                <a:srgbClr val="FFFF00">
                  <a:alpha val="100000"/>
                </a:srgbClr>
              </a:solidFill>
              <a:ln w="12700" cap="flat" cmpd="sng" algn="ctr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en-US" altLang="ko-KR" sz="1000" i="0" u="none" strike="noStrike" kern="1200" cap="none" spc="0" normalizeH="0" baseline="0">
                    <a:solidFill>
                      <a:srgbClr val="000000"/>
                    </a:solidFill>
                    <a:latin typeface="굴림"/>
                    <a:ea typeface="굴림"/>
                  </a:rPr>
                  <a:t>TP_LotTracking</a:t>
                </a: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endParaRPr kumimoji="0" lang="en-US" altLang="ko-KR" sz="1000" b="1" i="0" u="none" strike="noStrike" kern="1200" cap="none" spc="0" normalizeH="0" baseline="0">
                  <a:solidFill>
                    <a:srgbClr val="000000"/>
                  </a:solidFill>
                  <a:latin typeface="굴림"/>
                  <a:ea typeface="굴림"/>
                </a:endParaRP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en-US" altLang="ko-KR" sz="1000" b="1" i="0" u="none" strike="noStrike" kern="1200" cap="none" spc="0" normalizeH="0" baseline="0">
                    <a:solidFill>
                      <a:srgbClr val="000000"/>
                    </a:solidFill>
                    <a:latin typeface="굴림"/>
                    <a:ea typeface="굴림"/>
                  </a:rPr>
                  <a:t>(Lot</a:t>
                </a:r>
                <a:r>
                  <a:rPr kumimoji="0" lang="ko-KR" altLang="en-US" sz="1000" b="1" i="0" u="none" strike="noStrike" kern="1200" cap="none" spc="0" normalizeH="0" baseline="0">
                    <a:solidFill>
                      <a:srgbClr val="000000"/>
                    </a:solidFill>
                    <a:latin typeface="굴림"/>
                    <a:ea typeface="굴림"/>
                  </a:rPr>
                  <a:t> 트래킹</a:t>
                </a:r>
                <a:r>
                  <a:rPr kumimoji="0" lang="en-US" altLang="ko-KR" sz="1000" b="1" i="0" u="none" strike="noStrike" kern="1200" cap="none" spc="0" normalizeH="0" baseline="0">
                    <a:solidFill>
                      <a:srgbClr val="000000"/>
                    </a:solidFill>
                    <a:latin typeface="굴림"/>
                    <a:ea typeface="굴림"/>
                  </a:rPr>
                  <a:t>)</a:t>
                </a:r>
                <a:r>
                  <a:rPr kumimoji="0" lang="ko-KR" altLang="en-US" sz="1000" b="1" i="0" u="none" strike="noStrike" kern="1200" cap="none" spc="0" normalizeH="0" baseline="0">
                    <a:solidFill>
                      <a:srgbClr val="000000"/>
                    </a:solidFill>
                    <a:latin typeface="굴림"/>
                    <a:ea typeface="굴림"/>
                  </a:rPr>
                  <a:t> </a:t>
                </a:r>
              </a:p>
            </p:txBody>
          </p:sp>
          <p:sp>
            <p:nvSpPr>
              <p:cNvPr id="40" name="순서도: 자기 디스크 48">
                <a:extLst>
                  <a:ext uri="{FF2B5EF4-FFF2-40B4-BE49-F238E27FC236}">
                    <a16:creationId xmlns:a16="http://schemas.microsoft.com/office/drawing/2014/main" id="{FAB8A405-B88F-411E-2F18-745AFE5FFF96}"/>
                  </a:ext>
                </a:extLst>
              </p:cNvPr>
              <p:cNvSpPr/>
              <p:nvPr/>
            </p:nvSpPr>
            <p:spPr>
              <a:xfrm>
                <a:off x="7600950" y="4678045"/>
                <a:ext cx="1032510" cy="887730"/>
              </a:xfrm>
              <a:prstGeom prst="flowChartMagneticDisk">
                <a:avLst/>
              </a:prstGeom>
              <a:solidFill>
                <a:srgbClr val="FFFF00">
                  <a:alpha val="100000"/>
                </a:srgbClr>
              </a:solidFill>
              <a:ln w="12700" cap="flat" cmpd="sng" algn="ctr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en-US" altLang="ko-KR" sz="1000" b="1" i="0" u="none" strike="noStrike" kern="1200" cap="none" spc="0" normalizeH="0" baseline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TB_StockPP</a:t>
                </a: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endParaRPr kumimoji="0" lang="en-US" altLang="ko-KR" sz="10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en-US" altLang="ko-KR" sz="1000" b="1" i="0" u="none" strike="noStrike" kern="1200" cap="none" spc="0" normalizeH="0" baseline="0">
                    <a:solidFill>
                      <a:srgbClr val="000000"/>
                    </a:solidFill>
                    <a:latin typeface="굴림"/>
                    <a:ea typeface="굴림"/>
                  </a:rPr>
                  <a:t>(</a:t>
                </a:r>
                <a:r>
                  <a:rPr kumimoji="0" lang="ko-KR" altLang="en-US" sz="1000" b="1" i="0" u="none" strike="noStrike" kern="1200" cap="none" spc="0" normalizeH="0" baseline="0">
                    <a:solidFill>
                      <a:srgbClr val="000000"/>
                    </a:solidFill>
                    <a:latin typeface="굴림"/>
                    <a:ea typeface="굴림"/>
                  </a:rPr>
                  <a:t>공정재고</a:t>
                </a:r>
                <a:r>
                  <a:rPr kumimoji="0" lang="en-US" altLang="ko-KR" sz="1000" b="1" i="0" u="none" strike="noStrike" kern="1200" cap="none" spc="0" normalizeH="0" baseline="0">
                    <a:solidFill>
                      <a:srgbClr val="000000"/>
                    </a:solidFill>
                    <a:latin typeface="굴림"/>
                    <a:ea typeface="굴림"/>
                  </a:rPr>
                  <a:t>)</a:t>
                </a:r>
              </a:p>
            </p:txBody>
          </p:sp>
          <p:cxnSp>
            <p:nvCxnSpPr>
              <p:cNvPr id="41" name="꺾인 연결선 4">
                <a:extLst>
                  <a:ext uri="{FF2B5EF4-FFF2-40B4-BE49-F238E27FC236}">
                    <a16:creationId xmlns:a16="http://schemas.microsoft.com/office/drawing/2014/main" id="{317168F9-D17C-CC59-E1D2-F4C1FEE9D123}"/>
                  </a:ext>
                </a:extLst>
              </p:cNvPr>
              <p:cNvCxnSpPr>
                <a:cxnSpLocks noChangeShapeType="1"/>
              </p:cNvCxnSpPr>
              <p:nvPr/>
            </p:nvCxnSpPr>
            <p:spPr>
              <a:xfrm rot="16200000" flipH="1">
                <a:off x="7412181" y="3989915"/>
                <a:ext cx="540000" cy="839470"/>
              </a:xfrm>
              <a:prstGeom prst="bentConnector3">
                <a:avLst>
                  <a:gd name="adj1" fmla="val 17312"/>
                </a:avLst>
              </a:prstGeom>
              <a:noFill/>
              <a:ln w="12700" cap="sq" algn="ctr">
                <a:solidFill>
                  <a:srgbClr val="000000">
                    <a:alpha val="100000"/>
                  </a:srgbClr>
                </a:solidFill>
                <a:round/>
                <a:tailEnd type="arrow" w="med" len="med"/>
              </a:ln>
            </p:spPr>
          </p:cxnSp>
          <p:sp>
            <p:nvSpPr>
              <p:cNvPr id="42" name="순서도: 자기 디스크 48">
                <a:extLst>
                  <a:ext uri="{FF2B5EF4-FFF2-40B4-BE49-F238E27FC236}">
                    <a16:creationId xmlns:a16="http://schemas.microsoft.com/office/drawing/2014/main" id="{A2AAAD35-F2F5-7216-408A-5ADF9925BF1B}"/>
                  </a:ext>
                </a:extLst>
              </p:cNvPr>
              <p:cNvSpPr/>
              <p:nvPr/>
            </p:nvSpPr>
            <p:spPr>
              <a:xfrm>
                <a:off x="7680960" y="5659120"/>
                <a:ext cx="1043305" cy="929005"/>
              </a:xfrm>
              <a:prstGeom prst="flowChartMagneticDisk">
                <a:avLst/>
              </a:prstGeom>
              <a:solidFill>
                <a:srgbClr val="FFFF00">
                  <a:alpha val="100000"/>
                </a:srgbClr>
              </a:solidFill>
              <a:ln w="12700" cap="flat" cmpd="sng" algn="ctr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endParaRPr kumimoji="0" lang="en-US" altLang="ko-KR" sz="1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en-US" altLang="ko-KR" sz="1000" b="1" i="0" u="none" strike="noStrike" kern="1200" cap="none" spc="0" normalizeH="0" baseline="0" dirty="0" err="1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TB_StockPP</a:t>
                </a:r>
                <a:endParaRPr kumimoji="0" lang="en-US" altLang="ko-KR" sz="1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en-US" altLang="ko-KR" sz="1000" b="1" i="0" u="none" strike="noStrike" kern="1200" cap="none" spc="0" normalizeH="0" baseline="0" dirty="0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</a:rPr>
                  <a:t>Rec</a:t>
                </a: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endParaRPr kumimoji="0" lang="en-US" altLang="ko-KR" sz="1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</a:endParaRPr>
              </a:p>
              <a:p>
                <a:pPr marL="0" indent="0" algn="ctr" defTabSz="914400" rtl="0" eaLnBrk="1" latinLnBrk="1" hangingPunct="1">
                  <a:lnSpc>
                    <a:spcPts val="8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/>
                  <a:buNone/>
                  <a:defRPr/>
                </a:pPr>
                <a:r>
                  <a:rPr kumimoji="0" lang="en-US" altLang="ko-KR" sz="1000" b="1" i="0" u="none" strike="noStrike" kern="1200" cap="none" spc="0" normalizeH="0" baseline="0" dirty="0">
                    <a:solidFill>
                      <a:srgbClr val="000000"/>
                    </a:solidFill>
                    <a:latin typeface="굴림"/>
                    <a:ea typeface="굴림"/>
                  </a:rPr>
                  <a:t>(</a:t>
                </a:r>
                <a:r>
                  <a:rPr kumimoji="0" lang="ko-KR" altLang="en-US" sz="1000" b="1" i="0" u="none" strike="noStrike" kern="1200" cap="none" spc="0" normalizeH="0" baseline="0" dirty="0">
                    <a:solidFill>
                      <a:srgbClr val="000000"/>
                    </a:solidFill>
                    <a:latin typeface="굴림"/>
                    <a:ea typeface="굴림"/>
                  </a:rPr>
                  <a:t>공정재고이력</a:t>
                </a:r>
                <a:r>
                  <a:rPr kumimoji="0" lang="en-US" altLang="ko-KR" sz="1000" b="1" i="0" u="none" strike="noStrike" kern="1200" cap="none" spc="0" normalizeH="0" baseline="0" dirty="0">
                    <a:solidFill>
                      <a:srgbClr val="000000"/>
                    </a:solidFill>
                    <a:latin typeface="굴림"/>
                    <a:ea typeface="굴림"/>
                  </a:rPr>
                  <a:t>)</a:t>
                </a: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BCADCC0D-7B4D-39AF-D7F2-91DA33D45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2607" y="3965532"/>
                <a:ext cx="6080" cy="22854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51B329B2-239E-3105-6E40-FF8A97F077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8495" y="6250940"/>
                <a:ext cx="666000" cy="0"/>
              </a:xfrm>
              <a:prstGeom prst="straightConnector1">
                <a:avLst/>
              </a:prstGeom>
              <a:ln w="12700"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꺾인 연결선 4">
              <a:extLst>
                <a:ext uri="{FF2B5EF4-FFF2-40B4-BE49-F238E27FC236}">
                  <a16:creationId xmlns:a16="http://schemas.microsoft.com/office/drawing/2014/main" id="{C0D74669-3A97-C9B8-E33E-F9CD2E721785}"/>
                </a:ext>
              </a:extLst>
            </p:cNvPr>
            <p:cNvCxnSpPr>
              <a:cxnSpLocks noChangeShapeType="1"/>
            </p:cNvCxnSpPr>
            <p:nvPr/>
          </p:nvCxnSpPr>
          <p:spPr>
            <a:xfrm rot="16200000" flipH="1">
              <a:off x="7927728" y="5434563"/>
              <a:ext cx="502346" cy="8393"/>
            </a:xfrm>
            <a:prstGeom prst="bentConnector3">
              <a:avLst>
                <a:gd name="adj1" fmla="val 50000"/>
              </a:avLst>
            </a:prstGeom>
            <a:noFill/>
            <a:ln w="12700" cap="sq" algn="ctr">
              <a:solidFill>
                <a:srgbClr val="000000">
                  <a:alpha val="100000"/>
                </a:srgbClr>
              </a:solidFill>
              <a:round/>
              <a:tailEnd type="arrow" w="med" len="med"/>
            </a:ln>
          </p:spPr>
        </p:cxnSp>
      </p:grpSp>
      <p:sp>
        <p:nvSpPr>
          <p:cNvPr id="50" name="TextBox 4">
            <a:extLst>
              <a:ext uri="{FF2B5EF4-FFF2-40B4-BE49-F238E27FC236}">
                <a16:creationId xmlns:a16="http://schemas.microsoft.com/office/drawing/2014/main" id="{E99EDF1C-688B-DDDD-B72B-B9F810528C74}"/>
              </a:ext>
            </a:extLst>
          </p:cNvPr>
          <p:cNvSpPr txBox="1"/>
          <p:nvPr/>
        </p:nvSpPr>
        <p:spPr>
          <a:xfrm>
            <a:off x="1308658" y="126322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원자재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LOT </a:t>
            </a:r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등록 팝업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(POP_CLOT)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A5982EB2-9EDC-3164-F4B4-54B5366E83C5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어플리케이션 설계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CC6E1596-06EB-2FB7-9000-8743037BE6CD}"/>
              </a:ext>
            </a:extLst>
          </p:cNvPr>
          <p:cNvSpPr txBox="1"/>
          <p:nvPr/>
        </p:nvSpPr>
        <p:spPr>
          <a:xfrm>
            <a:off x="2846834" y="118624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54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">
            <a:extLst>
              <a:ext uri="{FF2B5EF4-FFF2-40B4-BE49-F238E27FC236}">
                <a16:creationId xmlns:a16="http://schemas.microsoft.com/office/drawing/2014/main" id="{1E48AA6D-8EC6-90CB-DCD6-3CC534FF49A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D2EE74-5033-DF9D-BF47-D600F7D1E6DF}"/>
              </a:ext>
            </a:extLst>
          </p:cNvPr>
          <p:cNvSpPr/>
          <p:nvPr/>
        </p:nvSpPr>
        <p:spPr>
          <a:xfrm>
            <a:off x="0" y="2060495"/>
            <a:ext cx="13716000" cy="8226505"/>
          </a:xfrm>
          <a:prstGeom prst="rect">
            <a:avLst/>
          </a:prstGeom>
          <a:solidFill>
            <a:srgbClr val="F9FCFF"/>
          </a:solidFill>
        </p:spPr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49A6B056-02AA-210C-7C5D-7D4F04607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50867"/>
              </p:ext>
            </p:extLst>
          </p:nvPr>
        </p:nvGraphicFramePr>
        <p:xfrm>
          <a:off x="152399" y="2247901"/>
          <a:ext cx="13393659" cy="7884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6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5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1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99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2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96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576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850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4904" marR="124904" marT="45869" marB="4586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DC_MES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SUB</a:t>
                      </a: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시스템</a:t>
                      </a:r>
                    </a:p>
                  </a:txBody>
                  <a:tcPr marL="124904" marR="124904" marT="45869" marB="4586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품질 관리</a:t>
                      </a: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809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ID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4904" marR="124904" marT="45869" marB="4586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QM_ErrorInquire</a:t>
                      </a:r>
                      <a:br>
                        <a:rPr lang="ko-KR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</a:br>
                      <a:r>
                        <a:rPr lang="ko-KR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[불량률 조회]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프로그램 명</a:t>
                      </a:r>
                    </a:p>
                  </a:txBody>
                  <a:tcPr marL="124904" marR="124904" marT="45869" marB="4586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불량률 조회</a:t>
                      </a: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4904" marR="124904" marT="45869" marB="4586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작성자</a:t>
                      </a:r>
                    </a:p>
                  </a:txBody>
                  <a:tcPr marL="124904" marR="124904" marT="45869" marB="4586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이진우</a:t>
                      </a: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작성일</a:t>
                      </a:r>
                    </a:p>
                  </a:txBody>
                  <a:tcPr marL="124904" marR="124904" marT="45869" marB="4586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dk1"/>
                          </a:solidFill>
                          <a:latin typeface="굴림" charset="0"/>
                          <a:ea typeface="굴림" charset="0"/>
                        </a:rPr>
                        <a:t>2023-06-27</a:t>
                      </a:r>
                      <a:endParaRPr lang="ko-KR" altLang="en-US" sz="1100" b="0" i="0" kern="1200">
                        <a:solidFill>
                          <a:schemeClr val="dk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24904" marR="124904" marT="45869" marB="45869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726">
                <a:tc gridSpan="5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화 면 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LAYOUT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데이터 베이스</a:t>
                      </a: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처 리 요 약</a:t>
                      </a: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481">
                <a:tc gridSpan="5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  <a:cs typeface="+mn-cs"/>
                      </a:endParaRP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▣ 주요항목</a:t>
                      </a:r>
                    </a:p>
                    <a:p>
                      <a:pPr marL="228600" lvl="1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공장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: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콤보박스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그리드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, 시작일자, 종료일자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2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전 항목 수정 불가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.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   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 화면 기능 고정으로 수정 안됨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3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. 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 프로시저 명 : </a:t>
                      </a:r>
                      <a:r>
                        <a:rPr lang="ko-KR" altLang="ko-KR" sz="1200" b="0" i="0" kern="1200" dirty="0">
                          <a:solidFill>
                            <a:srgbClr val="FF0000"/>
                          </a:solidFill>
                          <a:latin typeface="굴림" charset="0"/>
                          <a:ea typeface="굴림" charset="0"/>
                        </a:rPr>
                        <a:t>TGR_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QM_ErrorInquire_S1,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rgbClr val="FF0000"/>
                          </a:solidFill>
                          <a:latin typeface="굴림" charset="0"/>
                          <a:ea typeface="굴림" charset="0"/>
                        </a:rPr>
                        <a:t>TGR_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QM_ErrorInquire_S2,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rgbClr val="FF0000"/>
                          </a:solidFill>
                          <a:latin typeface="굴림" charset="0"/>
                          <a:ea typeface="굴림" charset="0"/>
                        </a:rPr>
                        <a:t>TGR_</a:t>
                      </a: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QM_ErrorInquire_S3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  <a:p>
                      <a:pPr marL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200" b="0" i="0" kern="1200" dirty="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구현 중 ... 아직 미완성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굴림" charset="0"/>
                        <a:ea typeface="굴림" charset="0"/>
                      </a:endParaRPr>
                    </a:p>
                  </a:txBody>
                  <a:tcPr marL="101617" marR="101617" marT="50808" marB="50808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344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조회테이블</a:t>
                      </a:r>
                    </a:p>
                  </a:txBody>
                  <a:tcPr marL="101617" marR="101617" marT="50808" marB="50808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TB_Fault(</a:t>
                      </a:r>
                      <a:r>
                        <a:rPr lang="ko-KR" altLang="en-US" sz="1000" b="0" i="0" kern="120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불량 테이블</a:t>
                      </a:r>
                      <a:r>
                        <a:rPr lang="en-US" altLang="ko-KR" sz="1000" b="0" i="0" kern="120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000" b="0" i="0" kern="1200">
                        <a:solidFill>
                          <a:schemeClr val="dk1"/>
                        </a:solidFill>
                      </a:endParaRPr>
                    </a:p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101617" marR="101617" marT="50808" marB="50808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91">
                <a:tc gridSpan="2"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/>
                          </a:solidFill>
                          <a:latin typeface="굴림" charset="0"/>
                          <a:ea typeface="굴림" charset="0"/>
                        </a:rPr>
                        <a:t>갱신테이블</a:t>
                      </a:r>
                    </a:p>
                  </a:txBody>
                  <a:tcPr marL="101617" marR="101617" marT="50808" marB="50808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0" i="0" kern="1200" dirty="0" err="1">
                          <a:solidFill>
                            <a:schemeClr val="dk1"/>
                          </a:solidFill>
                        </a:rPr>
                        <a:t>TP_LotTracking,TB_StockPP,TB_StockPPrec,TB_FaultRec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</a:endParaRPr>
                    </a:p>
                  </a:txBody>
                  <a:tcPr marL="101617" marR="101617" marT="50808" marB="50808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78F5115-4530-7C77-5530-D44837E80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591988"/>
              </p:ext>
            </p:extLst>
          </p:nvPr>
        </p:nvGraphicFramePr>
        <p:xfrm>
          <a:off x="250173" y="4773118"/>
          <a:ext cx="6244886" cy="1537604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64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9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0577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공장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 불량수량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원자재 불량수량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공정 불량수량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원자재 불량률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공정 불량률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7027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PLANTCODE</a:t>
                      </a: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TOTBADQTY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QTYOFROH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QTYOFPROCESS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ROHRATE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PROCESSRATE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Rect 0">
            <a:extLst>
              <a:ext uri="{FF2B5EF4-FFF2-40B4-BE49-F238E27FC236}">
                <a16:creationId xmlns:a16="http://schemas.microsoft.com/office/drawing/2014/main" id="{6CF6E791-EBF7-DBCE-B06F-6749AD32C66E}"/>
              </a:ext>
            </a:extLst>
          </p:cNvPr>
          <p:cNvCxnSpPr>
            <a:stCxn id="9" idx="3"/>
            <a:endCxn id="8" idx="0"/>
          </p:cNvCxnSpPr>
          <p:nvPr/>
        </p:nvCxnSpPr>
        <p:spPr>
          <a:xfrm rot="16200000" flipH="1">
            <a:off x="7324504" y="6737319"/>
            <a:ext cx="1028408" cy="769535"/>
          </a:xfrm>
          <a:prstGeom prst="bentConnector3">
            <a:avLst>
              <a:gd name="adj1" fmla="val 50000"/>
            </a:avLst>
          </a:prstGeom>
          <a:noFill/>
          <a:ln w="12700" cap="sq" cmpd="sng">
            <a:solidFill>
              <a:srgbClr val="00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30">
            <a:extLst>
              <a:ext uri="{FF2B5EF4-FFF2-40B4-BE49-F238E27FC236}">
                <a16:creationId xmlns:a16="http://schemas.microsoft.com/office/drawing/2014/main" id="{90F9A839-4604-3EC5-CDD1-6210A429AB5E}"/>
              </a:ext>
            </a:extLst>
          </p:cNvPr>
          <p:cNvGrpSpPr>
            <a:grpSpLocks/>
          </p:cNvGrpSpPr>
          <p:nvPr/>
        </p:nvGrpSpPr>
        <p:grpSpPr>
          <a:xfrm>
            <a:off x="113704" y="3915757"/>
            <a:ext cx="6247709" cy="649184"/>
            <a:chOff x="9178" y="1694180"/>
            <a:chExt cx="5622002" cy="318746"/>
          </a:xfrm>
        </p:grpSpPr>
        <p:sp>
          <p:nvSpPr>
            <p:cNvPr id="12" name="텍스트 상자 19">
              <a:extLst>
                <a:ext uri="{FF2B5EF4-FFF2-40B4-BE49-F238E27FC236}">
                  <a16:creationId xmlns:a16="http://schemas.microsoft.com/office/drawing/2014/main" id="{2CF021D4-C802-9522-C088-AEDCA6974A94}"/>
                </a:ext>
              </a:extLst>
            </p:cNvPr>
            <p:cNvSpPr txBox="1">
              <a:spLocks/>
            </p:cNvSpPr>
            <p:nvPr/>
          </p:nvSpPr>
          <p:spPr>
            <a:xfrm>
              <a:off x="9178" y="1738327"/>
              <a:ext cx="502285" cy="2717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0" indent="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1pPr>
              <a:lvl2pPr marL="742950" lvl="1" indent="-28575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2pPr>
              <a:lvl3pPr marL="1143000" lvl="2" indent="-22860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3pPr>
              <a:lvl4pPr marL="1600200" lvl="3" indent="-22860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4pPr>
              <a:lvl5pPr marL="2057400" lvl="4" indent="-22860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5pPr>
              <a:lvl6pPr marL="2514600" lvl="5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6pPr>
              <a:lvl7pPr marL="2971800" lvl="6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7pPr>
              <a:lvl8pPr marL="3429000" lvl="7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8pPr>
              <a:lvl9pPr marL="3886200" lvl="8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9pPr>
            </a:lstStyle>
            <a:p>
              <a:pPr marL="0" indent="0" algn="r" eaLnBrk="1" latinLnBrk="1" hangingPunct="1">
                <a:lnSpc>
                  <a:spcPct val="120000"/>
                </a:lnSpc>
                <a:buFontTx/>
                <a:buNone/>
                <a:defRPr/>
              </a:pPr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공장 </a:t>
              </a:r>
            </a:p>
          </p:txBody>
        </p:sp>
        <p:grpSp>
          <p:nvGrpSpPr>
            <p:cNvPr id="13" name="그룹 23">
              <a:extLst>
                <a:ext uri="{FF2B5EF4-FFF2-40B4-BE49-F238E27FC236}">
                  <a16:creationId xmlns:a16="http://schemas.microsoft.com/office/drawing/2014/main" id="{05508D5B-37F6-69D1-C3C3-0086EFF69BE3}"/>
                </a:ext>
              </a:extLst>
            </p:cNvPr>
            <p:cNvGrpSpPr>
              <a:grpSpLocks/>
            </p:cNvGrpSpPr>
            <p:nvPr/>
          </p:nvGrpSpPr>
          <p:grpSpPr>
            <a:xfrm>
              <a:off x="511463" y="1705610"/>
              <a:ext cx="2254710" cy="216535"/>
              <a:chOff x="511463" y="1705610"/>
              <a:chExt cx="2254710" cy="216535"/>
            </a:xfrm>
          </p:grpSpPr>
          <p:sp>
            <p:nvSpPr>
              <p:cNvPr id="18" name="도형 20">
                <a:extLst>
                  <a:ext uri="{FF2B5EF4-FFF2-40B4-BE49-F238E27FC236}">
                    <a16:creationId xmlns:a16="http://schemas.microsoft.com/office/drawing/2014/main" id="{80EA6A5B-CA59-8650-B1B4-8EFB31577A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463" y="1705610"/>
                <a:ext cx="2254710" cy="216535"/>
              </a:xfrm>
              <a:prstGeom prst="rect">
                <a:avLst/>
              </a:prstGeom>
              <a:noFill/>
              <a:ln w="12700" cap="sq" cmpd="sng">
                <a:solidFill>
                  <a:schemeClr val="tx1">
                    <a:alpha val="100000"/>
                  </a:schemeClr>
                </a:solidFill>
                <a:prstDash val="solid"/>
                <a:round/>
              </a:ln>
            </p:spPr>
            <p:txBody>
              <a:bodyPr vert="horz" wrap="square" lIns="90170" tIns="46990" rIns="90170" bIns="46990" numCol="1" anchor="t">
                <a:noAutofit/>
              </a:bodyPr>
              <a:lstStyle/>
              <a:p>
                <a:pPr marL="0" indent="0" eaLnBrk="1" latinLnBrk="1" hangingPunct="1">
                  <a:lnSpc>
                    <a:spcPct val="120000"/>
                  </a:lnSpc>
                  <a:buFontTx/>
                  <a:buNone/>
                  <a:defRPr/>
                </a:pPr>
                <a:endParaRPr lang="ko-KR" altLang="en-US"/>
              </a:p>
            </p:txBody>
          </p:sp>
          <p:sp>
            <p:nvSpPr>
              <p:cNvPr id="19" name="텍스트 상자 21">
                <a:extLst>
                  <a:ext uri="{FF2B5EF4-FFF2-40B4-BE49-F238E27FC236}">
                    <a16:creationId xmlns:a16="http://schemas.microsoft.com/office/drawing/2014/main" id="{4A579423-017D-1648-19F3-140D9DDA5B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8240" y="1730414"/>
                <a:ext cx="347933" cy="127064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>
                <a:lvl1pPr marL="0" indent="0" latinLnBrk="0">
                  <a:buFontTx/>
                  <a:buNone/>
                  <a:defRPr lang="en-GB" altLang="en-US" sz="1400" b="1">
                    <a:solidFill>
                      <a:srgbClr val="FF0000"/>
                    </a:solidFill>
                    <a:latin typeface="HY울릉도L" charset="0"/>
                    <a:ea typeface="HY울릉도L" charset="0"/>
                    <a:cs typeface="HY울릉도L" charset="0"/>
                  </a:defRPr>
                </a:lvl1pPr>
                <a:lvl2pPr marL="742950" lvl="1" indent="-285750" latinLnBrk="0">
                  <a:buFontTx/>
                  <a:buNone/>
                  <a:defRPr lang="en-GB" altLang="en-US" sz="1400" b="1">
                    <a:solidFill>
                      <a:srgbClr val="FF0000"/>
                    </a:solidFill>
                    <a:latin typeface="HY울릉도L" charset="0"/>
                    <a:ea typeface="HY울릉도L" charset="0"/>
                    <a:cs typeface="HY울릉도L" charset="0"/>
                  </a:defRPr>
                </a:lvl2pPr>
                <a:lvl3pPr marL="1143000" lvl="2" indent="-228600" latinLnBrk="0">
                  <a:buFontTx/>
                  <a:buNone/>
                  <a:defRPr lang="en-GB" altLang="en-US" sz="1400" b="1">
                    <a:solidFill>
                      <a:srgbClr val="FF0000"/>
                    </a:solidFill>
                    <a:latin typeface="HY울릉도L" charset="0"/>
                    <a:ea typeface="HY울릉도L" charset="0"/>
                    <a:cs typeface="HY울릉도L" charset="0"/>
                  </a:defRPr>
                </a:lvl3pPr>
                <a:lvl4pPr marL="1600200" lvl="3" indent="-228600" latinLnBrk="0">
                  <a:buFontTx/>
                  <a:buNone/>
                  <a:defRPr lang="en-GB" altLang="en-US" sz="1400" b="1">
                    <a:solidFill>
                      <a:srgbClr val="FF0000"/>
                    </a:solidFill>
                    <a:latin typeface="HY울릉도L" charset="0"/>
                    <a:ea typeface="HY울릉도L" charset="0"/>
                    <a:cs typeface="HY울릉도L" charset="0"/>
                  </a:defRPr>
                </a:lvl4pPr>
                <a:lvl5pPr marL="2057400" lvl="4" indent="-228600" latinLnBrk="0">
                  <a:buFontTx/>
                  <a:buNone/>
                  <a:defRPr lang="en-GB" altLang="en-US" sz="1400" b="1">
                    <a:solidFill>
                      <a:srgbClr val="FF0000"/>
                    </a:solidFill>
                    <a:latin typeface="HY울릉도L" charset="0"/>
                    <a:ea typeface="HY울릉도L" charset="0"/>
                    <a:cs typeface="HY울릉도L" charset="0"/>
                  </a:defRPr>
                </a:lvl5pPr>
                <a:lvl6pPr marL="2514600" lvl="5" indent="-2286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1400" b="1">
                    <a:solidFill>
                      <a:srgbClr val="FF0000"/>
                    </a:solidFill>
                    <a:latin typeface="HY울릉도L" charset="0"/>
                    <a:ea typeface="HY울릉도L" charset="0"/>
                    <a:cs typeface="HY울릉도L" charset="0"/>
                  </a:defRPr>
                </a:lvl6pPr>
                <a:lvl7pPr marL="2971800" lvl="6" indent="-2286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1400" b="1">
                    <a:solidFill>
                      <a:srgbClr val="FF0000"/>
                    </a:solidFill>
                    <a:latin typeface="HY울릉도L" charset="0"/>
                    <a:ea typeface="HY울릉도L" charset="0"/>
                    <a:cs typeface="HY울릉도L" charset="0"/>
                  </a:defRPr>
                </a:lvl7pPr>
                <a:lvl8pPr marL="3429000" lvl="7" indent="-2286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1400" b="1">
                    <a:solidFill>
                      <a:srgbClr val="FF0000"/>
                    </a:solidFill>
                    <a:latin typeface="HY울릉도L" charset="0"/>
                    <a:ea typeface="HY울릉도L" charset="0"/>
                    <a:cs typeface="HY울릉도L" charset="0"/>
                  </a:defRPr>
                </a:lvl8pPr>
                <a:lvl9pPr marL="3886200" lvl="8" indent="-22860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lang="en-GB" altLang="en-US" sz="1400" b="1">
                    <a:solidFill>
                      <a:srgbClr val="FF0000"/>
                    </a:solidFill>
                    <a:latin typeface="HY울릉도L" charset="0"/>
                    <a:ea typeface="HY울릉도L" charset="0"/>
                    <a:cs typeface="HY울릉도L" charset="0"/>
                  </a:defRPr>
                </a:lvl9pPr>
              </a:lstStyle>
              <a:p>
                <a:pPr marL="0" indent="0" eaLnBrk="1" latinLnBrk="1" hangingPunct="1">
                  <a:lnSpc>
                    <a:spcPct val="120000"/>
                  </a:lnSpc>
                  <a:buFontTx/>
                  <a:buNone/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▼</a:t>
                </a:r>
              </a:p>
            </p:txBody>
          </p:sp>
        </p:grpSp>
        <p:sp>
          <p:nvSpPr>
            <p:cNvPr id="14" name="도형 25">
              <a:extLst>
                <a:ext uri="{FF2B5EF4-FFF2-40B4-BE49-F238E27FC236}">
                  <a16:creationId xmlns:a16="http://schemas.microsoft.com/office/drawing/2014/main" id="{C6397EA2-7458-03B1-FFB4-2AB9FFB16510}"/>
                </a:ext>
              </a:extLst>
            </p:cNvPr>
            <p:cNvSpPr>
              <a:spLocks/>
            </p:cNvSpPr>
            <p:nvPr/>
          </p:nvSpPr>
          <p:spPr>
            <a:xfrm>
              <a:off x="3340104" y="1694180"/>
              <a:ext cx="1024888" cy="216535"/>
            </a:xfrm>
            <a:prstGeom prst="rect">
              <a:avLst/>
            </a:prstGeom>
            <a:noFill/>
            <a:ln w="12700" cap="sq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0170" tIns="46990" rIns="90170" bIns="46990" numCol="1" anchor="t">
              <a:noAutofit/>
            </a:bodyPr>
            <a:lstStyle/>
            <a:p>
              <a:pPr marL="0" indent="0" eaLnBrk="1" latinLnBrk="1" hangingPunct="1">
                <a:lnSpc>
                  <a:spcPct val="120000"/>
                </a:lnSpc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15" name="텍스트 상자 26">
              <a:extLst>
                <a:ext uri="{FF2B5EF4-FFF2-40B4-BE49-F238E27FC236}">
                  <a16:creationId xmlns:a16="http://schemas.microsoft.com/office/drawing/2014/main" id="{C03469D5-275C-03D6-3AEF-2B0E927BA8F4}"/>
                </a:ext>
              </a:extLst>
            </p:cNvPr>
            <p:cNvSpPr txBox="1">
              <a:spLocks/>
            </p:cNvSpPr>
            <p:nvPr/>
          </p:nvSpPr>
          <p:spPr>
            <a:xfrm>
              <a:off x="2581036" y="1735787"/>
              <a:ext cx="756920" cy="27686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0" indent="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1pPr>
              <a:lvl2pPr marL="742950" lvl="1" indent="-28575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2pPr>
              <a:lvl3pPr marL="1143000" lvl="2" indent="-22860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3pPr>
              <a:lvl4pPr marL="1600200" lvl="3" indent="-22860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4pPr>
              <a:lvl5pPr marL="2057400" lvl="4" indent="-22860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5pPr>
              <a:lvl6pPr marL="2514600" lvl="5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6pPr>
              <a:lvl7pPr marL="2971800" lvl="6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7pPr>
              <a:lvl8pPr marL="3429000" lvl="7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8pPr>
              <a:lvl9pPr marL="3886200" lvl="8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9pPr>
            </a:lstStyle>
            <a:p>
              <a:pPr marL="0" indent="0" algn="r" eaLnBrk="1" latinLnBrk="1" hangingPunct="1">
                <a:lnSpc>
                  <a:spcPct val="120000"/>
                </a:lnSpc>
                <a:buFontTx/>
                <a:buNone/>
                <a:defRPr/>
              </a:pPr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일자</a:t>
              </a:r>
            </a:p>
          </p:txBody>
        </p:sp>
        <p:sp>
          <p:nvSpPr>
            <p:cNvPr id="16" name="도형 28">
              <a:extLst>
                <a:ext uri="{FF2B5EF4-FFF2-40B4-BE49-F238E27FC236}">
                  <a16:creationId xmlns:a16="http://schemas.microsoft.com/office/drawing/2014/main" id="{D60FE0F2-5465-F048-EFFA-53216E6091E7}"/>
                </a:ext>
              </a:extLst>
            </p:cNvPr>
            <p:cNvSpPr>
              <a:spLocks/>
            </p:cNvSpPr>
            <p:nvPr/>
          </p:nvSpPr>
          <p:spPr>
            <a:xfrm>
              <a:off x="4606292" y="1694180"/>
              <a:ext cx="1024888" cy="216535"/>
            </a:xfrm>
            <a:prstGeom prst="rect">
              <a:avLst/>
            </a:prstGeom>
            <a:noFill/>
            <a:ln w="12700" cap="sq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0170" tIns="46990" rIns="90170" bIns="46990" numCol="1" anchor="t">
              <a:noAutofit/>
            </a:bodyPr>
            <a:lstStyle/>
            <a:p>
              <a:pPr marL="0" indent="0" eaLnBrk="1" latinLnBrk="1" hangingPunct="1">
                <a:lnSpc>
                  <a:spcPct val="120000"/>
                </a:lnSpc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17" name="텍스트 상자 29">
              <a:extLst>
                <a:ext uri="{FF2B5EF4-FFF2-40B4-BE49-F238E27FC236}">
                  <a16:creationId xmlns:a16="http://schemas.microsoft.com/office/drawing/2014/main" id="{307F89C2-3A33-AC00-AF78-69B3E31B5DC1}"/>
                </a:ext>
              </a:extLst>
            </p:cNvPr>
            <p:cNvSpPr txBox="1">
              <a:spLocks/>
            </p:cNvSpPr>
            <p:nvPr/>
          </p:nvSpPr>
          <p:spPr>
            <a:xfrm>
              <a:off x="4364992" y="1740511"/>
              <a:ext cx="241300" cy="27241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0" indent="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1pPr>
              <a:lvl2pPr marL="742950" lvl="1" indent="-28575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2pPr>
              <a:lvl3pPr marL="1143000" lvl="2" indent="-22860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3pPr>
              <a:lvl4pPr marL="1600200" lvl="3" indent="-22860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4pPr>
              <a:lvl5pPr marL="2057400" lvl="4" indent="-228600" latinLnBrk="0"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5pPr>
              <a:lvl6pPr marL="2514600" lvl="5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6pPr>
              <a:lvl7pPr marL="2971800" lvl="6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7pPr>
              <a:lvl8pPr marL="3429000" lvl="7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8pPr>
              <a:lvl9pPr marL="3886200" lvl="8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 sz="1400" b="1">
                  <a:solidFill>
                    <a:srgbClr val="FF0000"/>
                  </a:solidFill>
                  <a:latin typeface="HY울릉도L" charset="0"/>
                  <a:ea typeface="HY울릉도L" charset="0"/>
                  <a:cs typeface="HY울릉도L" charset="0"/>
                </a:defRPr>
              </a:lvl9pPr>
            </a:lstStyle>
            <a:p>
              <a:pPr marL="0" indent="0" algn="r" eaLnBrk="1" latinLnBrk="1" hangingPunct="1">
                <a:lnSpc>
                  <a:spcPct val="120000"/>
                </a:lnSpc>
                <a:buFontTx/>
                <a:buNone/>
                <a:defRPr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~</a:t>
              </a:r>
              <a:endPara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0" name="표 37">
            <a:extLst>
              <a:ext uri="{FF2B5EF4-FFF2-40B4-BE49-F238E27FC236}">
                <a16:creationId xmlns:a16="http://schemas.microsoft.com/office/drawing/2014/main" id="{060697B3-C8C5-2581-9CED-5402194B7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870225"/>
              </p:ext>
            </p:extLst>
          </p:nvPr>
        </p:nvGraphicFramePr>
        <p:xfrm>
          <a:off x="250173" y="6442368"/>
          <a:ext cx="3128790" cy="257519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429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965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공장</a:t>
                      </a:r>
                      <a:endParaRPr lang="ko-KR" altLang="en-US" sz="11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작업장코드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작업장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공장별 작업장별 불량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불량률 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541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PLANTCODE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WKCD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WKNM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QTY_B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ERRRATE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1F0AE68F-6FC9-7CE5-7FBD-72FBAA074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722878"/>
              </p:ext>
            </p:extLst>
          </p:nvPr>
        </p:nvGraphicFramePr>
        <p:xfrm>
          <a:off x="3465610" y="6442368"/>
          <a:ext cx="3029450" cy="254180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483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626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공장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거래처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불량수량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원자재불량수량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불량률</a:t>
                      </a:r>
                    </a:p>
                  </a:txBody>
                  <a:tcPr marL="50808" marR="50808" marT="51514" marB="51514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541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PLANTCODE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CUSTNAME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TOTBADQTY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QTYROH</a:t>
                      </a:r>
                      <a:endParaRPr lang="ko-KR" altLang="en-US" sz="11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ERRRATE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8" marR="50808" marT="51514" marB="51514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도형 41">
            <a:extLst>
              <a:ext uri="{FF2B5EF4-FFF2-40B4-BE49-F238E27FC236}">
                <a16:creationId xmlns:a16="http://schemas.microsoft.com/office/drawing/2014/main" id="{8AFB846B-87A2-7FA3-D3D9-29E57DDD954C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7143863" y="6556674"/>
            <a:ext cx="2159231" cy="3"/>
          </a:xfrm>
          <a:prstGeom prst="bentConnector3">
            <a:avLst>
              <a:gd name="adj1" fmla="val 50000"/>
            </a:avLst>
          </a:prstGeom>
          <a:noFill/>
          <a:ln w="12700" cap="sq" cmpd="sng">
            <a:solidFill>
              <a:srgbClr val="00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0E9976-E0DE-2F1B-BD5D-11B28DEA90B6}"/>
              </a:ext>
            </a:extLst>
          </p:cNvPr>
          <p:cNvGrpSpPr/>
          <p:nvPr/>
        </p:nvGrpSpPr>
        <p:grpSpPr>
          <a:xfrm>
            <a:off x="6858000" y="4471457"/>
            <a:ext cx="2921973" cy="4175713"/>
            <a:chOff x="6097904" y="4639119"/>
            <a:chExt cx="2921973" cy="4175713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9EBE7914-ECDE-927C-C22F-3AFB63B820DB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97904" y="5760492"/>
              <a:ext cx="2095847" cy="3054340"/>
              <a:chOff x="5994400" y="3086735"/>
              <a:chExt cx="1885950" cy="2323465"/>
            </a:xfrm>
          </p:grpSpPr>
          <p:sp>
            <p:nvSpPr>
              <p:cNvPr id="8" name="Rect 0">
                <a:extLst>
                  <a:ext uri="{FF2B5EF4-FFF2-40B4-BE49-F238E27FC236}">
                    <a16:creationId xmlns:a16="http://schemas.microsoft.com/office/drawing/2014/main" id="{36C3ADB4-5D5E-2206-86C9-E8FBD56909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65900" y="4641215"/>
                <a:ext cx="1314450" cy="768985"/>
              </a:xfrm>
              <a:prstGeom prst="rect">
                <a:avLst/>
              </a:prstGeom>
              <a:noFill/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eaLnBrk="1" latinLnBrk="1" hangingPunct="1">
                  <a:lnSpc>
                    <a:spcPct val="120000"/>
                  </a:lnSpc>
                  <a:buFontTx/>
                  <a:buNone/>
                  <a:defRPr/>
                </a:pPr>
                <a:r>
                  <a:rPr lang="ko-KR" altLang="en-US" sz="900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 </a:t>
                </a:r>
                <a:r>
                  <a:rPr lang="ko-KR" altLang="en-US" sz="1100" b="1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원자재 </a:t>
                </a:r>
                <a:r>
                  <a:rPr lang="en-US" altLang="ko-KR" sz="1100" b="1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LOT</a:t>
                </a:r>
                <a:r>
                  <a:rPr lang="ko-KR" altLang="en-US" sz="1100" b="1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 등록</a:t>
                </a:r>
              </a:p>
            </p:txBody>
          </p:sp>
          <p:sp>
            <p:nvSpPr>
              <p:cNvPr id="9" name="Rect 0">
                <a:extLst>
                  <a:ext uri="{FF2B5EF4-FFF2-40B4-BE49-F238E27FC236}">
                    <a16:creationId xmlns:a16="http://schemas.microsoft.com/office/drawing/2014/main" id="{271AC15B-69EE-70FD-E1B8-80D23EC994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94400" y="3086735"/>
                <a:ext cx="1072515" cy="772160"/>
              </a:xfrm>
              <a:prstGeom prst="flowChartMagneticDisk">
                <a:avLst/>
              </a:prstGeom>
              <a:solidFill>
                <a:srgbClr val="FFFF00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eaLnBrk="1" latinLnBrk="1" hangingPunct="1">
                  <a:lnSpc>
                    <a:spcPts val="800"/>
                  </a:lnSpc>
                  <a:buFontTx/>
                  <a:buNone/>
                  <a:defRPr/>
                </a:pPr>
                <a:endParaRPr lang="en-US" altLang="ko-KR" sz="1100" b="1" dirty="0">
                  <a:solidFill>
                    <a:schemeClr val="dk1"/>
                  </a:solidFill>
                </a:endParaRPr>
              </a:p>
              <a:p>
                <a:pPr marL="0" indent="0" algn="ctr" eaLnBrk="1" latinLnBrk="1" hangingPunct="1">
                  <a:lnSpc>
                    <a:spcPts val="800"/>
                  </a:lnSpc>
                  <a:buFontTx/>
                  <a:buNone/>
                  <a:defRPr/>
                </a:pPr>
                <a:r>
                  <a:rPr lang="en-US" altLang="ko-KR" sz="1100" b="1" dirty="0" err="1">
                    <a:solidFill>
                      <a:schemeClr val="dk1"/>
                    </a:solidFill>
                  </a:rPr>
                  <a:t>TB_WorkCenterMaster</a:t>
                </a:r>
                <a:r>
                  <a:rPr lang="en-US" altLang="ko-KR" sz="1100" b="1" dirty="0">
                    <a:solidFill>
                      <a:schemeClr val="dk1"/>
                    </a:solidFill>
                  </a:rPr>
                  <a:t> </a:t>
                </a:r>
                <a:br>
                  <a:rPr lang="ko-KR" altLang="en-US" sz="1100" b="1" dirty="0">
                    <a:solidFill>
                      <a:schemeClr val="dk1"/>
                    </a:solidFill>
                  </a:rPr>
                </a:br>
                <a:endParaRPr lang="ko-KR" altLang="en-US" sz="1100" b="1" dirty="0">
                  <a:solidFill>
                    <a:schemeClr val="dk1"/>
                  </a:solidFill>
                </a:endParaRPr>
              </a:p>
              <a:p>
                <a:pPr marL="0" indent="0" algn="ctr" eaLnBrk="1" latinLnBrk="1" hangingPunct="1">
                  <a:lnSpc>
                    <a:spcPts val="800"/>
                  </a:lnSpc>
                  <a:buFontTx/>
                  <a:buNone/>
                  <a:defRPr/>
                </a:pPr>
                <a:r>
                  <a:rPr lang="en-US" altLang="ko-KR" sz="1100" b="1" dirty="0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(</a:t>
                </a:r>
                <a:r>
                  <a:rPr lang="ko-KR" altLang="en-US" sz="1100" b="1" dirty="0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작업장마스터</a:t>
                </a:r>
                <a:r>
                  <a:rPr lang="en-US" altLang="ko-KR" sz="1100" b="1" dirty="0">
                    <a:solidFill>
                      <a:schemeClr val="tx1"/>
                    </a:solidFill>
                    <a:latin typeface="굴림" charset="0"/>
                    <a:ea typeface="굴림" charset="0"/>
                  </a:rPr>
                  <a:t>)</a:t>
                </a:r>
                <a:endParaRPr lang="ko-KR" altLang="en-US" sz="1100" b="1" dirty="0">
                  <a:solidFill>
                    <a:schemeClr val="tx1"/>
                  </a:solidFill>
                  <a:latin typeface="굴림" charset="0"/>
                  <a:ea typeface="굴림" charset="0"/>
                </a:endParaRPr>
              </a:p>
            </p:txBody>
          </p:sp>
        </p:grpSp>
        <p:sp>
          <p:nvSpPr>
            <p:cNvPr id="22" name="도형 39">
              <a:extLst>
                <a:ext uri="{FF2B5EF4-FFF2-40B4-BE49-F238E27FC236}">
                  <a16:creationId xmlns:a16="http://schemas.microsoft.com/office/drawing/2014/main" id="{5B8F9C4B-F0C5-445B-E952-EE47568C9766}"/>
                </a:ext>
              </a:extLst>
            </p:cNvPr>
            <p:cNvSpPr>
              <a:spLocks/>
            </p:cNvSpPr>
            <p:nvPr/>
          </p:nvSpPr>
          <p:spPr>
            <a:xfrm>
              <a:off x="6933067" y="4639119"/>
              <a:ext cx="1060626" cy="996689"/>
            </a:xfrm>
            <a:prstGeom prst="flowChartMagneticDisk">
              <a:avLst/>
            </a:prstGeom>
            <a:solidFill>
              <a:srgbClr val="FFFF00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1100" b="1">
                  <a:solidFill>
                    <a:schemeClr val="dk1"/>
                  </a:solidFill>
                </a:rPr>
                <a:t>TB_Deleted</a:t>
              </a:r>
              <a:br>
                <a:rPr lang="ko-KR" altLang="en-US" sz="1100" b="1">
                  <a:solidFill>
                    <a:schemeClr val="dk1"/>
                  </a:solidFill>
                </a:rPr>
              </a:br>
              <a:endParaRPr lang="ko-KR" altLang="en-US" sz="1100" b="1">
                <a:solidFill>
                  <a:schemeClr val="dk1"/>
                </a:solidFill>
              </a:endParaRPr>
            </a:p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1100" b="1">
                  <a:solidFill>
                    <a:schemeClr val="tx1"/>
                  </a:solidFill>
                  <a:latin typeface="굴림" charset="0"/>
                  <a:ea typeface="굴림" charset="0"/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  <a:latin typeface="굴림" charset="0"/>
                  <a:ea typeface="굴림" charset="0"/>
                </a:rPr>
                <a:t>불량테이블</a:t>
              </a:r>
              <a:r>
                <a:rPr lang="en-US" altLang="ko-KR" sz="1100" b="1">
                  <a:solidFill>
                    <a:schemeClr val="tx1"/>
                  </a:solidFill>
                  <a:latin typeface="굴림" charset="0"/>
                  <a:ea typeface="굴림" charset="0"/>
                </a:rPr>
                <a:t>)</a:t>
              </a:r>
              <a:endParaRPr lang="ko-KR" altLang="en-US" sz="1100" b="1">
                <a:solidFill>
                  <a:schemeClr val="tx1"/>
                </a:solidFill>
                <a:latin typeface="굴림" charset="0"/>
                <a:ea typeface="굴림" charset="0"/>
              </a:endParaRPr>
            </a:p>
          </p:txBody>
        </p:sp>
        <p:sp>
          <p:nvSpPr>
            <p:cNvPr id="23" name="도형 40">
              <a:extLst>
                <a:ext uri="{FF2B5EF4-FFF2-40B4-BE49-F238E27FC236}">
                  <a16:creationId xmlns:a16="http://schemas.microsoft.com/office/drawing/2014/main" id="{2CF95B9A-7053-2FC8-B394-6FB07FF17B51}"/>
                </a:ext>
              </a:extLst>
            </p:cNvPr>
            <p:cNvSpPr>
              <a:spLocks/>
            </p:cNvSpPr>
            <p:nvPr/>
          </p:nvSpPr>
          <p:spPr>
            <a:xfrm>
              <a:off x="7843520" y="5644720"/>
              <a:ext cx="1176357" cy="905701"/>
            </a:xfrm>
            <a:prstGeom prst="flowChartMagneticDisk">
              <a:avLst/>
            </a:prstGeom>
            <a:solidFill>
              <a:srgbClr val="FFFF00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endParaRPr lang="en-US" altLang="ko-KR" sz="1100" b="1" dirty="0">
                <a:solidFill>
                  <a:schemeClr val="dk1"/>
                </a:solidFill>
              </a:endParaRPr>
            </a:p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endParaRPr lang="en-US" altLang="ko-KR" sz="1100" b="1" dirty="0">
                <a:solidFill>
                  <a:schemeClr val="dk1"/>
                </a:solidFill>
              </a:endParaRPr>
            </a:p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1100" b="1" dirty="0" err="1">
                  <a:solidFill>
                    <a:schemeClr val="dk1"/>
                  </a:solidFill>
                </a:rPr>
                <a:t>TB_STandard</a:t>
              </a:r>
              <a:br>
                <a:rPr lang="ko-KR" altLang="en-US" sz="1100" b="1" dirty="0">
                  <a:solidFill>
                    <a:schemeClr val="dk1"/>
                  </a:solidFill>
                </a:rPr>
              </a:br>
              <a:endParaRPr lang="ko-KR" altLang="en-US" sz="1100" b="1" dirty="0">
                <a:solidFill>
                  <a:schemeClr val="dk1"/>
                </a:solidFill>
              </a:endParaRPr>
            </a:p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en-US" altLang="ko-KR" sz="1100" b="1" dirty="0">
                  <a:solidFill>
                    <a:schemeClr val="tx1"/>
                  </a:solidFill>
                  <a:latin typeface="굴림" charset="0"/>
                  <a:ea typeface="굴림" charset="0"/>
                </a:rPr>
                <a:t>(</a:t>
              </a:r>
              <a:r>
                <a:rPr lang="ko-KR" altLang="en-US" sz="1100" b="1" dirty="0">
                  <a:solidFill>
                    <a:schemeClr val="tx1"/>
                  </a:solidFill>
                  <a:latin typeface="굴림" charset="0"/>
                  <a:ea typeface="굴림" charset="0"/>
                </a:rPr>
                <a:t>기준정보</a:t>
              </a:r>
              <a:endParaRPr lang="en-US" altLang="ko-KR" sz="1100" b="1" dirty="0">
                <a:solidFill>
                  <a:schemeClr val="tx1"/>
                </a:solidFill>
                <a:latin typeface="굴림" charset="0"/>
                <a:ea typeface="굴림" charset="0"/>
              </a:endParaRPr>
            </a:p>
            <a:p>
              <a:pPr marL="0" indent="0" algn="ctr" eaLnBrk="1" latinLnBrk="1" hangingPunct="1">
                <a:lnSpc>
                  <a:spcPts val="800"/>
                </a:lnSpc>
                <a:buFontTx/>
                <a:buNone/>
                <a:defRPr/>
              </a:pPr>
              <a:r>
                <a:rPr lang="ko-KR" altLang="en-US" sz="1100" b="1" dirty="0">
                  <a:solidFill>
                    <a:schemeClr val="tx1"/>
                  </a:solidFill>
                  <a:latin typeface="굴림" charset="0"/>
                  <a:ea typeface="굴림" charset="0"/>
                </a:rPr>
                <a:t>테이블</a:t>
              </a:r>
              <a:r>
                <a:rPr lang="en-US" altLang="ko-KR" sz="1100" b="1" dirty="0">
                  <a:solidFill>
                    <a:schemeClr val="tx1"/>
                  </a:solidFill>
                  <a:latin typeface="굴림" charset="0"/>
                  <a:ea typeface="굴림" charset="0"/>
                </a:rPr>
                <a:t>)</a:t>
              </a:r>
              <a:endParaRPr lang="ko-KR" altLang="en-US" sz="1100" b="1" dirty="0">
                <a:solidFill>
                  <a:schemeClr val="tx1"/>
                </a:solidFill>
                <a:latin typeface="굴림" charset="0"/>
                <a:ea typeface="굴림" charset="0"/>
              </a:endParaRPr>
            </a:p>
          </p:txBody>
        </p:sp>
        <p:cxnSp>
          <p:nvCxnSpPr>
            <p:cNvPr id="25" name="도형 42">
              <a:extLst>
                <a:ext uri="{FF2B5EF4-FFF2-40B4-BE49-F238E27FC236}">
                  <a16:creationId xmlns:a16="http://schemas.microsoft.com/office/drawing/2014/main" id="{4F029760-F41F-3B43-0668-E6B7527D8E36}"/>
                </a:ext>
              </a:extLst>
            </p:cNvPr>
            <p:cNvCxnSpPr>
              <a:stCxn id="23" idx="3"/>
              <a:endCxn id="8" idx="0"/>
            </p:cNvCxnSpPr>
            <p:nvPr/>
          </p:nvCxnSpPr>
          <p:spPr>
            <a:xfrm rot="5400000">
              <a:off x="7320774" y="6693028"/>
              <a:ext cx="1253532" cy="968319"/>
            </a:xfrm>
            <a:prstGeom prst="bentConnector3">
              <a:avLst>
                <a:gd name="adj1" fmla="val 58884"/>
              </a:avLst>
            </a:prstGeom>
            <a:noFill/>
            <a:ln w="12700" cap="sq" cmpd="sng">
              <a:solidFill>
                <a:srgbClr val="000000">
                  <a:alpha val="100000"/>
                </a:srgbClr>
              </a:solidFill>
              <a:prstDash val="solid"/>
              <a:round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4">
            <a:extLst>
              <a:ext uri="{FF2B5EF4-FFF2-40B4-BE49-F238E27FC236}">
                <a16:creationId xmlns:a16="http://schemas.microsoft.com/office/drawing/2014/main" id="{82997DD1-FA1E-04D5-F214-FCCD2DA94695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어플리케이션 설계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9A5033B0-2C88-7D0B-2C8A-560D7C974835}"/>
              </a:ext>
            </a:extLst>
          </p:cNvPr>
          <p:cNvSpPr txBox="1"/>
          <p:nvPr/>
        </p:nvSpPr>
        <p:spPr>
          <a:xfrm>
            <a:off x="1308658" y="126322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불량률 조회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QM_ErrorInquire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 - </a:t>
            </a:r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미완성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71883066-6CB8-AF7A-8B30-25DC4A2B4E5F}"/>
              </a:ext>
            </a:extLst>
          </p:cNvPr>
          <p:cNvSpPr txBox="1"/>
          <p:nvPr/>
        </p:nvSpPr>
        <p:spPr>
          <a:xfrm>
            <a:off x="2846834" y="118624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701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9F122CA0-7B10-1812-0F62-8AD684D9293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52055E-41B7-2863-C1A4-7807560DA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87" y="1944254"/>
            <a:ext cx="9447225" cy="82800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2F5140A7-83DB-98EC-CDAE-4DEDC88B62FF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테이블 기술서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14A7194-C7E9-95A7-0F8D-6F750B9E772B}"/>
              </a:ext>
            </a:extLst>
          </p:cNvPr>
          <p:cNvSpPr txBox="1"/>
          <p:nvPr/>
        </p:nvSpPr>
        <p:spPr>
          <a:xfrm>
            <a:off x="3581400" y="155238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331959A-DA12-13DD-1564-A711BB79BB7F}"/>
              </a:ext>
            </a:extLst>
          </p:cNvPr>
          <p:cNvSpPr txBox="1"/>
          <p:nvPr/>
        </p:nvSpPr>
        <p:spPr>
          <a:xfrm>
            <a:off x="1308658" y="126595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66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659221" y="-1"/>
            <a:ext cx="11056779" cy="10287001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3306960" y="1019176"/>
            <a:ext cx="1097229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b="1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개   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6961" y="2505399"/>
            <a:ext cx="9443125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ko-KR" altLang="en-US" sz="3200" b="1" spc="-300" dirty="0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품 질  관 리</a:t>
            </a:r>
            <a:endParaRPr lang="en-US" sz="3200" b="1" spc="-300" dirty="0">
              <a:solidFill>
                <a:srgbClr val="8AABCA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5150" y="3605804"/>
            <a:ext cx="9434937" cy="49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팀 소개</a:t>
            </a:r>
            <a:endParaRPr lang="en-US" altLang="ko-KR" sz="2400" dirty="0">
              <a:solidFill>
                <a:srgbClr val="27375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주제</a:t>
            </a:r>
            <a:endParaRPr lang="en-US" altLang="ko-KR" sz="2400" dirty="0">
              <a:solidFill>
                <a:srgbClr val="27375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프로세스 구축 이점</a:t>
            </a:r>
            <a:endParaRPr lang="en-US" altLang="ko-KR" sz="2400" dirty="0">
              <a:solidFill>
                <a:srgbClr val="27375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 환경</a:t>
            </a:r>
            <a:endParaRPr lang="en-US" altLang="ko-KR" sz="2400" dirty="0">
              <a:solidFill>
                <a:srgbClr val="27375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 산출물</a:t>
            </a:r>
            <a:endParaRPr lang="en-US" altLang="ko-KR" sz="2400" dirty="0">
              <a:solidFill>
                <a:srgbClr val="27375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주요화면 및 코딩</a:t>
            </a:r>
            <a:endParaRPr lang="en-US" altLang="ko-KR" sz="2400" dirty="0">
              <a:solidFill>
                <a:srgbClr val="27375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테스트 시나리오</a:t>
            </a:r>
            <a:endParaRPr lang="en-US" altLang="ko-KR" sz="2400" dirty="0">
              <a:solidFill>
                <a:srgbClr val="27375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 &amp; 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프로그램 시연 및 소감</a:t>
            </a:r>
            <a:endParaRPr lang="en-US" sz="2400" dirty="0">
              <a:solidFill>
                <a:srgbClr val="27375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06960" y="9210675"/>
            <a:ext cx="11056779" cy="29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5343A451-5F4D-86CE-1643-6059E316632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D21027-524F-F233-F36A-6EAAFCFD3F6C}"/>
              </a:ext>
            </a:extLst>
          </p:cNvPr>
          <p:cNvGrpSpPr/>
          <p:nvPr/>
        </p:nvGrpSpPr>
        <p:grpSpPr>
          <a:xfrm>
            <a:off x="94736" y="1940566"/>
            <a:ext cx="13526529" cy="8283688"/>
            <a:chOff x="103899" y="2124254"/>
            <a:chExt cx="13526529" cy="810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5832C0-958D-3D5B-C7BF-C2B2FA028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99" y="2124254"/>
              <a:ext cx="6894554" cy="81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7F63554-2073-9E74-0689-DDAD69C5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945" y="2124254"/>
              <a:ext cx="6605483" cy="8100000"/>
            </a:xfrm>
            <a:prstGeom prst="rect">
              <a:avLst/>
            </a:prstGeom>
          </p:spPr>
        </p:pic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F7E9FFFE-7A3E-927E-53C8-9543EE43D1B6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테이블 기술서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39EB9CA-1CED-53FC-B34F-A525E093490F}"/>
              </a:ext>
            </a:extLst>
          </p:cNvPr>
          <p:cNvSpPr txBox="1"/>
          <p:nvPr/>
        </p:nvSpPr>
        <p:spPr>
          <a:xfrm>
            <a:off x="3581400" y="155238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F3E088DA-90BE-4CEF-082D-84013C010C45}"/>
              </a:ext>
            </a:extLst>
          </p:cNvPr>
          <p:cNvSpPr txBox="1"/>
          <p:nvPr/>
        </p:nvSpPr>
        <p:spPr>
          <a:xfrm>
            <a:off x="0" y="1265955"/>
            <a:ext cx="68580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입출 이력 조회 </a:t>
            </a:r>
            <a:r>
              <a:rPr lang="en-US" altLang="ko-KR" sz="28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28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QM_FaultRec</a:t>
            </a:r>
            <a:r>
              <a:rPr lang="en-US" altLang="ko-KR" sz="28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72BAAA09-5F42-49D4-EA51-6AA18B8FF847}"/>
              </a:ext>
            </a:extLst>
          </p:cNvPr>
          <p:cNvSpPr txBox="1"/>
          <p:nvPr/>
        </p:nvSpPr>
        <p:spPr>
          <a:xfrm>
            <a:off x="6858000" y="1265955"/>
            <a:ext cx="68580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불량품 폐기 내역 </a:t>
            </a:r>
            <a:r>
              <a:rPr lang="en-US" altLang="ko-KR" sz="28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28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QM_Deleted</a:t>
            </a:r>
            <a:r>
              <a:rPr lang="en-US" altLang="ko-KR" sz="28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3215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E1EF597-FF06-7DFE-6F9D-199D3CBD3B6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E4F48-284A-4129-624E-98399CC5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5788"/>
            <a:ext cx="13716000" cy="4943802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F92F1330-7C6B-92D0-DEC5-20AFD6C3B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75394"/>
              </p:ext>
            </p:extLst>
          </p:nvPr>
        </p:nvGraphicFramePr>
        <p:xfrm>
          <a:off x="24493" y="7429500"/>
          <a:ext cx="8400414" cy="285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2977640" imgH="4647600" progId="Photoshop.Image.13">
                  <p:embed/>
                </p:oleObj>
              </mc:Choice>
              <mc:Fallback>
                <p:oleObj name="Image" r:id="rId5" imgW="12977640" imgH="4647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93" y="7429500"/>
                        <a:ext cx="8400414" cy="285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5AB8F3E-6CD2-51AB-D0B8-26F30D8D3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5783" y="7429500"/>
            <a:ext cx="5255725" cy="1800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9AE3923-B158-D55F-31F6-412DC1EEE35E}"/>
              </a:ext>
            </a:extLst>
          </p:cNvPr>
          <p:cNvSpPr/>
          <p:nvPr/>
        </p:nvSpPr>
        <p:spPr>
          <a:xfrm>
            <a:off x="1246608" y="2265284"/>
            <a:ext cx="720000" cy="7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F9CF9F-936D-706D-C38D-268F75F3F05B}"/>
              </a:ext>
            </a:extLst>
          </p:cNvPr>
          <p:cNvSpPr/>
          <p:nvPr/>
        </p:nvSpPr>
        <p:spPr>
          <a:xfrm>
            <a:off x="606214" y="5771209"/>
            <a:ext cx="720000" cy="7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76D107-754D-A2FF-928C-0CE6EA3F8684}"/>
              </a:ext>
            </a:extLst>
          </p:cNvPr>
          <p:cNvSpPr/>
          <p:nvPr/>
        </p:nvSpPr>
        <p:spPr>
          <a:xfrm>
            <a:off x="8305800" y="3390900"/>
            <a:ext cx="7200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BF423B-68C3-FCF0-B31A-A5B84F2B97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44" y="2648705"/>
            <a:ext cx="412065" cy="4862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064F73-EB4E-21A3-1744-8711E28F9A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14" y="6028863"/>
            <a:ext cx="412065" cy="48623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56E5BD8-2713-35EB-C58A-7F1C6C98692D}"/>
              </a:ext>
            </a:extLst>
          </p:cNvPr>
          <p:cNvSpPr/>
          <p:nvPr/>
        </p:nvSpPr>
        <p:spPr>
          <a:xfrm>
            <a:off x="694131" y="8114667"/>
            <a:ext cx="720000" cy="7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A41C98-1641-F8E8-690A-A314B0999C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31" y="8565041"/>
            <a:ext cx="412065" cy="48623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EB6C66F-3140-C928-80A3-65340CCB298D}"/>
              </a:ext>
            </a:extLst>
          </p:cNvPr>
          <p:cNvSpPr/>
          <p:nvPr/>
        </p:nvSpPr>
        <p:spPr>
          <a:xfrm>
            <a:off x="7225800" y="7355128"/>
            <a:ext cx="1080000" cy="108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934228-1A53-01BB-6823-681653663A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949" y="8039277"/>
            <a:ext cx="412065" cy="48623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03A3A8B-BB0A-B2E3-E4F7-42B2638E1223}"/>
              </a:ext>
            </a:extLst>
          </p:cNvPr>
          <p:cNvSpPr/>
          <p:nvPr/>
        </p:nvSpPr>
        <p:spPr>
          <a:xfrm>
            <a:off x="12047342" y="8716134"/>
            <a:ext cx="720000" cy="7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26CCCD-65EE-4F32-837D-6EF9220051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8852604"/>
            <a:ext cx="412065" cy="48623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25759C5-0630-46BF-9456-5AC584183E06}"/>
              </a:ext>
            </a:extLst>
          </p:cNvPr>
          <p:cNvSpPr/>
          <p:nvPr/>
        </p:nvSpPr>
        <p:spPr>
          <a:xfrm>
            <a:off x="11793218" y="3619500"/>
            <a:ext cx="720000" cy="7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607EAB-E061-D22B-095A-7D624AA77A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153" y="4045721"/>
            <a:ext cx="412065" cy="486237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8E5535BC-9705-5C45-131E-70D6343A780D}"/>
              </a:ext>
            </a:extLst>
          </p:cNvPr>
          <p:cNvSpPr/>
          <p:nvPr/>
        </p:nvSpPr>
        <p:spPr>
          <a:xfrm>
            <a:off x="-120359" y="2241507"/>
            <a:ext cx="720000" cy="7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BB97D3-C3D2-3381-578E-4A9C7F5BE2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5" y="2563050"/>
            <a:ext cx="412065" cy="486237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15FF48D6-DFA0-7C7F-896B-765ABE4F5220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2ADECA51-CC68-CA6C-3293-80BF6C39D9A7}"/>
              </a:ext>
            </a:extLst>
          </p:cNvPr>
          <p:cNvSpPr txBox="1"/>
          <p:nvPr/>
        </p:nvSpPr>
        <p:spPr>
          <a:xfrm>
            <a:off x="4267200" y="155238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6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7E118E75-DC17-31D8-B8F4-1C9C6B59C622}"/>
              </a:ext>
            </a:extLst>
          </p:cNvPr>
          <p:cNvSpPr txBox="1"/>
          <p:nvPr/>
        </p:nvSpPr>
        <p:spPr>
          <a:xfrm>
            <a:off x="1308658" y="126595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0A167955-94A7-08BD-3745-8AF4DE1F29C3}"/>
              </a:ext>
            </a:extLst>
          </p:cNvPr>
          <p:cNvSpPr txBox="1"/>
          <p:nvPr/>
        </p:nvSpPr>
        <p:spPr>
          <a:xfrm>
            <a:off x="1308658" y="6875590"/>
            <a:ext cx="11098684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원자재 </a:t>
            </a:r>
            <a:r>
              <a:rPr lang="en-US" altLang="ko-KR" sz="36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LOT </a:t>
            </a:r>
            <a:r>
              <a:rPr lang="ko-KR" altLang="en-US" sz="36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등록 팝업 </a:t>
            </a:r>
            <a:r>
              <a:rPr lang="en-US" altLang="ko-KR" sz="36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(POP_CLOT)</a:t>
            </a:r>
            <a:endParaRPr lang="en-US" sz="36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4013D8C3-0FC9-42B2-5B52-4B287F4E1DB0}"/>
              </a:ext>
            </a:extLst>
          </p:cNvPr>
          <p:cNvSpPr txBox="1"/>
          <p:nvPr/>
        </p:nvSpPr>
        <p:spPr>
          <a:xfrm>
            <a:off x="-113786" y="3083123"/>
            <a:ext cx="720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①</a:t>
            </a:r>
            <a:endParaRPr lang="en-US" sz="40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C04E6125-BED1-3E22-C405-E0D67A217337}"/>
              </a:ext>
            </a:extLst>
          </p:cNvPr>
          <p:cNvSpPr txBox="1"/>
          <p:nvPr/>
        </p:nvSpPr>
        <p:spPr>
          <a:xfrm>
            <a:off x="812246" y="5233852"/>
            <a:ext cx="720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②</a:t>
            </a:r>
            <a:endParaRPr lang="en-US" sz="40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B02AED68-E2C3-C8A9-C613-66E845D9AAEB}"/>
              </a:ext>
            </a:extLst>
          </p:cNvPr>
          <p:cNvSpPr txBox="1"/>
          <p:nvPr/>
        </p:nvSpPr>
        <p:spPr>
          <a:xfrm>
            <a:off x="8881200" y="4310749"/>
            <a:ext cx="720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③</a:t>
            </a:r>
            <a:endParaRPr lang="en-US" sz="40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DBB8D435-D166-28CC-B5C5-7386B3C3C85A}"/>
              </a:ext>
            </a:extLst>
          </p:cNvPr>
          <p:cNvSpPr txBox="1"/>
          <p:nvPr/>
        </p:nvSpPr>
        <p:spPr>
          <a:xfrm>
            <a:off x="12462600" y="3758710"/>
            <a:ext cx="720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④</a:t>
            </a:r>
            <a:endParaRPr lang="en-US" sz="40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7761B2D2-D0CE-1FC0-500A-3F9675B57AEE}"/>
              </a:ext>
            </a:extLst>
          </p:cNvPr>
          <p:cNvSpPr txBox="1"/>
          <p:nvPr/>
        </p:nvSpPr>
        <p:spPr>
          <a:xfrm>
            <a:off x="1787636" y="2009731"/>
            <a:ext cx="720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⑤</a:t>
            </a:r>
            <a:endParaRPr lang="en-US" sz="40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1AAFC298-1E15-59CA-07A0-F4B025B462F3}"/>
              </a:ext>
            </a:extLst>
          </p:cNvPr>
          <p:cNvSpPr txBox="1"/>
          <p:nvPr/>
        </p:nvSpPr>
        <p:spPr>
          <a:xfrm>
            <a:off x="553525" y="8832074"/>
            <a:ext cx="720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⑥</a:t>
            </a:r>
            <a:endParaRPr lang="en-US" sz="40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DBC4352F-7394-2B47-2993-7BA6CD30BB13}"/>
              </a:ext>
            </a:extLst>
          </p:cNvPr>
          <p:cNvSpPr txBox="1"/>
          <p:nvPr/>
        </p:nvSpPr>
        <p:spPr>
          <a:xfrm>
            <a:off x="7905981" y="8373485"/>
            <a:ext cx="720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⑦</a:t>
            </a:r>
            <a:endParaRPr lang="en-US" sz="40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EE757590-9E1A-B3C2-C6BF-835444CD5BDF}"/>
              </a:ext>
            </a:extLst>
          </p:cNvPr>
          <p:cNvSpPr txBox="1"/>
          <p:nvPr/>
        </p:nvSpPr>
        <p:spPr>
          <a:xfrm>
            <a:off x="12161128" y="8185920"/>
            <a:ext cx="720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⑧</a:t>
            </a:r>
            <a:endParaRPr lang="en-US" sz="4000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08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E1EF597-FF06-7DFE-6F9D-199D3CBD3B6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E4F48-284A-4129-624E-98399CC5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5788"/>
            <a:ext cx="13716000" cy="4943802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F92F1330-7C6B-92D0-DEC5-20AFD6C3B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93" y="7429500"/>
          <a:ext cx="8400414" cy="285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2977640" imgH="4647600" progId="Photoshop.Image.13">
                  <p:embed/>
                </p:oleObj>
              </mc:Choice>
              <mc:Fallback>
                <p:oleObj name="Image" r:id="rId5" imgW="12977640" imgH="4647600" progId="Photoshop.Image.13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F92F1330-7C6B-92D0-DEC5-20AFD6C3B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93" y="7429500"/>
                        <a:ext cx="8400414" cy="285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5AB8F3E-6CD2-51AB-D0B8-26F30D8D3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5783" y="7429500"/>
            <a:ext cx="5255725" cy="18000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076D107-754D-A2FF-928C-0CE6EA3F8684}"/>
              </a:ext>
            </a:extLst>
          </p:cNvPr>
          <p:cNvSpPr/>
          <p:nvPr/>
        </p:nvSpPr>
        <p:spPr>
          <a:xfrm>
            <a:off x="8305800" y="3390900"/>
            <a:ext cx="7200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15FF48D6-DFA0-7C7F-896B-765ABE4F5220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2ADECA51-CC68-CA6C-3293-80BF6C39D9A7}"/>
              </a:ext>
            </a:extLst>
          </p:cNvPr>
          <p:cNvSpPr txBox="1"/>
          <p:nvPr/>
        </p:nvSpPr>
        <p:spPr>
          <a:xfrm>
            <a:off x="4267200" y="155238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6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7E118E75-DC17-31D8-B8F4-1C9C6B59C622}"/>
              </a:ext>
            </a:extLst>
          </p:cNvPr>
          <p:cNvSpPr txBox="1"/>
          <p:nvPr/>
        </p:nvSpPr>
        <p:spPr>
          <a:xfrm>
            <a:off x="1308658" y="126595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0A167955-94A7-08BD-3745-8AF4DE1F29C3}"/>
              </a:ext>
            </a:extLst>
          </p:cNvPr>
          <p:cNvSpPr txBox="1"/>
          <p:nvPr/>
        </p:nvSpPr>
        <p:spPr>
          <a:xfrm>
            <a:off x="1308658" y="6875590"/>
            <a:ext cx="11098684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원자재 </a:t>
            </a:r>
            <a:r>
              <a:rPr lang="en-US" altLang="ko-KR" sz="36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LOT </a:t>
            </a:r>
            <a:r>
              <a:rPr lang="ko-KR" altLang="en-US" sz="36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등록 팝업 </a:t>
            </a:r>
            <a:r>
              <a:rPr lang="en-US" altLang="ko-KR" sz="36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(POP_CLOT)</a:t>
            </a:r>
            <a:endParaRPr lang="en-US" sz="36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C47281A-EBCA-A9AE-A8DA-3F42C3DEE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6453500"/>
            <a:ext cx="7705725" cy="36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CEAC6C43-542B-29EE-B097-87DAFB5FE7D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77A295-2AA6-648E-C397-BB122336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85" y="1942889"/>
            <a:ext cx="12286230" cy="82800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E9F71C6E-A89C-DA41-A409-4C4A6D04C858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8C37B51-059B-0EF9-E004-100576731F0F}"/>
              </a:ext>
            </a:extLst>
          </p:cNvPr>
          <p:cNvSpPr txBox="1"/>
          <p:nvPr/>
        </p:nvSpPr>
        <p:spPr>
          <a:xfrm>
            <a:off x="4267200" y="155238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6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90CD38BB-FC52-CD2E-76FD-990AEB13E896}"/>
              </a:ext>
            </a:extLst>
          </p:cNvPr>
          <p:cNvSpPr txBox="1"/>
          <p:nvPr/>
        </p:nvSpPr>
        <p:spPr>
          <a:xfrm>
            <a:off x="1308658" y="1263225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 재고 입출 이력 조회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QM_FaultRec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B3D6258-CB5C-05A7-1C69-D5C6FC18E506}"/>
              </a:ext>
            </a:extLst>
          </p:cNvPr>
          <p:cNvSpPr/>
          <p:nvPr/>
        </p:nvSpPr>
        <p:spPr>
          <a:xfrm>
            <a:off x="533400" y="2247900"/>
            <a:ext cx="720000" cy="7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3EBCC37-B070-A02A-C8DB-82BAB451CBD1}"/>
              </a:ext>
            </a:extLst>
          </p:cNvPr>
          <p:cNvSpPr/>
          <p:nvPr/>
        </p:nvSpPr>
        <p:spPr>
          <a:xfrm>
            <a:off x="5943600" y="3314700"/>
            <a:ext cx="720000" cy="7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BB6529-1FE9-6963-DAF3-786D709E47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0" y="2642643"/>
            <a:ext cx="412065" cy="4862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D2F110-5863-BBB1-8D61-B688150A86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32" y="3667466"/>
            <a:ext cx="412065" cy="4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1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A88F2-B510-DD42-4A83-4810F6C45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8500"/>
            <a:ext cx="13716000" cy="4374457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12382357-FAC6-78B9-B053-185E236FB2B1}"/>
              </a:ext>
            </a:extLst>
          </p:cNvPr>
          <p:cNvSpPr txBox="1"/>
          <p:nvPr/>
        </p:nvSpPr>
        <p:spPr>
          <a:xfrm>
            <a:off x="1308658" y="155238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C34C125-6E32-0296-8C6C-E86D25DC25FC}"/>
              </a:ext>
            </a:extLst>
          </p:cNvPr>
          <p:cNvSpPr txBox="1"/>
          <p:nvPr/>
        </p:nvSpPr>
        <p:spPr>
          <a:xfrm>
            <a:off x="4267200" y="155238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6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9543D10-309B-3CBD-7685-E373859EC526}"/>
              </a:ext>
            </a:extLst>
          </p:cNvPr>
          <p:cNvSpPr txBox="1"/>
          <p:nvPr/>
        </p:nvSpPr>
        <p:spPr>
          <a:xfrm>
            <a:off x="1308658" y="1266919"/>
            <a:ext cx="1109868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불량품 폐기 내역 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QM_Deleted</a:t>
            </a:r>
            <a:r>
              <a:rPr lang="en-US" altLang="ko-KR" sz="40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215F07F-F2B4-82FA-A33E-5386E8E6F5AD}"/>
              </a:ext>
            </a:extLst>
          </p:cNvPr>
          <p:cNvSpPr/>
          <p:nvPr/>
        </p:nvSpPr>
        <p:spPr>
          <a:xfrm>
            <a:off x="-203230" y="3453357"/>
            <a:ext cx="720000" cy="7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F50ED9-847F-BE24-9F30-BCD9C6CECD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48100"/>
            <a:ext cx="412065" cy="4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7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1261913"/>
            <a:ext cx="1101864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테스트 시나리오</a:t>
            </a:r>
            <a:endParaRPr lang="en-US" altLang="ko-KR" sz="7000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AC2409D-F3AE-7916-CBA0-652926F538D8}"/>
              </a:ext>
            </a:extLst>
          </p:cNvPr>
          <p:cNvGrpSpPr/>
          <p:nvPr/>
        </p:nvGrpSpPr>
        <p:grpSpPr>
          <a:xfrm>
            <a:off x="0" y="4531031"/>
            <a:ext cx="13716000" cy="2080967"/>
            <a:chOff x="-8752" y="2591155"/>
            <a:chExt cx="13716000" cy="2080967"/>
          </a:xfrm>
        </p:grpSpPr>
        <p:sp>
          <p:nvSpPr>
            <p:cNvPr id="5" name="AutoShape 5"/>
            <p:cNvSpPr/>
            <p:nvPr/>
          </p:nvSpPr>
          <p:spPr>
            <a:xfrm>
              <a:off x="-8752" y="2591155"/>
              <a:ext cx="13716000" cy="132089"/>
            </a:xfrm>
            <a:prstGeom prst="rect">
              <a:avLst/>
            </a:prstGeom>
            <a:solidFill>
              <a:srgbClr val="8AABCA"/>
            </a:solidFill>
          </p:spPr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2D14350-EF8F-28B7-BC79-3B90E5F23C4F}"/>
                </a:ext>
              </a:extLst>
            </p:cNvPr>
            <p:cNvGrpSpPr/>
            <p:nvPr/>
          </p:nvGrpSpPr>
          <p:grpSpPr>
            <a:xfrm>
              <a:off x="239561" y="2705100"/>
              <a:ext cx="1385178" cy="1967022"/>
              <a:chOff x="239561" y="2705100"/>
              <a:chExt cx="1385178" cy="1967022"/>
            </a:xfrm>
          </p:grpSpPr>
          <p:grpSp>
            <p:nvGrpSpPr>
              <p:cNvPr id="6" name="Group 6"/>
              <p:cNvGrpSpPr/>
              <p:nvPr/>
            </p:nvGrpSpPr>
            <p:grpSpPr>
              <a:xfrm rot="5400000">
                <a:off x="594936" y="2837321"/>
                <a:ext cx="663647" cy="399205"/>
                <a:chOff x="0" y="0"/>
                <a:chExt cx="732613" cy="44069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732613" cy="440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239561" y="3478847"/>
                <a:ext cx="1385178" cy="11932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생산계획 편성 및 확정</a:t>
                </a:r>
                <a:endParaRPr lang="en-US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C705D87-4469-EF21-5C29-AB455F07F4A2}"/>
                </a:ext>
              </a:extLst>
            </p:cNvPr>
            <p:cNvGrpSpPr/>
            <p:nvPr/>
          </p:nvGrpSpPr>
          <p:grpSpPr>
            <a:xfrm>
              <a:off x="2075945" y="2705100"/>
              <a:ext cx="1512290" cy="1967022"/>
              <a:chOff x="2075945" y="2705100"/>
              <a:chExt cx="1512290" cy="1967022"/>
            </a:xfrm>
          </p:grpSpPr>
          <p:grpSp>
            <p:nvGrpSpPr>
              <p:cNvPr id="8" name="Group 8"/>
              <p:cNvGrpSpPr/>
              <p:nvPr/>
            </p:nvGrpSpPr>
            <p:grpSpPr>
              <a:xfrm rot="5400000">
                <a:off x="2500266" y="2837321"/>
                <a:ext cx="663647" cy="399205"/>
                <a:chOff x="0" y="0"/>
                <a:chExt cx="732613" cy="44069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732613" cy="440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</p:sp>
          </p:grpSp>
          <p:sp>
            <p:nvSpPr>
              <p:cNvPr id="20" name="TextBox 20"/>
              <p:cNvSpPr txBox="1"/>
              <p:nvPr/>
            </p:nvSpPr>
            <p:spPr>
              <a:xfrm>
                <a:off x="2075945" y="3478847"/>
                <a:ext cx="1512290" cy="11932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구매 자재</a:t>
                </a:r>
                <a:endParaRPr lang="en-US" altLang="ko-KR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발주 및</a:t>
                </a:r>
                <a:endParaRPr lang="en-US" altLang="ko-KR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입고 관리</a:t>
                </a:r>
                <a:endParaRPr lang="en-US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BBBA909-C5CF-D2CA-83BB-19C80229F85B}"/>
                </a:ext>
              </a:extLst>
            </p:cNvPr>
            <p:cNvGrpSpPr/>
            <p:nvPr/>
          </p:nvGrpSpPr>
          <p:grpSpPr>
            <a:xfrm>
              <a:off x="6332011" y="2706112"/>
              <a:ext cx="1635434" cy="1568466"/>
              <a:chOff x="6332011" y="2706112"/>
              <a:chExt cx="1635434" cy="1568466"/>
            </a:xfrm>
          </p:grpSpPr>
          <p:grpSp>
            <p:nvGrpSpPr>
              <p:cNvPr id="10" name="Group 10"/>
              <p:cNvGrpSpPr/>
              <p:nvPr/>
            </p:nvGrpSpPr>
            <p:grpSpPr>
              <a:xfrm rot="5400000">
                <a:off x="6817904" y="2838333"/>
                <a:ext cx="663647" cy="399205"/>
                <a:chOff x="0" y="0"/>
                <a:chExt cx="732613" cy="44069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732613" cy="440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6332011" y="3478847"/>
                <a:ext cx="1635434" cy="79573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생산실적</a:t>
                </a:r>
                <a:endParaRPr lang="en-US" altLang="ko-KR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등록</a:t>
                </a:r>
                <a:endParaRPr lang="en-US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997C366-4830-D44E-E509-41450AC6CD85}"/>
                </a:ext>
              </a:extLst>
            </p:cNvPr>
            <p:cNvGrpSpPr/>
            <p:nvPr/>
          </p:nvGrpSpPr>
          <p:grpSpPr>
            <a:xfrm>
              <a:off x="8418651" y="2706113"/>
              <a:ext cx="1385178" cy="1966009"/>
              <a:chOff x="8418651" y="2706113"/>
              <a:chExt cx="1385178" cy="1966009"/>
            </a:xfrm>
          </p:grpSpPr>
          <p:grpSp>
            <p:nvGrpSpPr>
              <p:cNvPr id="12" name="Group 12"/>
              <p:cNvGrpSpPr/>
              <p:nvPr/>
            </p:nvGrpSpPr>
            <p:grpSpPr>
              <a:xfrm rot="5400000">
                <a:off x="8779416" y="2838334"/>
                <a:ext cx="663647" cy="399205"/>
                <a:chOff x="0" y="0"/>
                <a:chExt cx="732613" cy="440690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732613" cy="440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</p:sp>
          </p:grpSp>
          <p:sp>
            <p:nvSpPr>
              <p:cNvPr id="30" name="TextBox 16">
                <a:extLst>
                  <a:ext uri="{FF2B5EF4-FFF2-40B4-BE49-F238E27FC236}">
                    <a16:creationId xmlns:a16="http://schemas.microsoft.com/office/drawing/2014/main" id="{EF316A8C-9F59-14C3-AAB5-C68D24E7BF16}"/>
                  </a:ext>
                </a:extLst>
              </p:cNvPr>
              <p:cNvSpPr txBox="1"/>
              <p:nvPr/>
            </p:nvSpPr>
            <p:spPr>
              <a:xfrm>
                <a:off x="8418651" y="3478847"/>
                <a:ext cx="1385178" cy="11932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불량 재고</a:t>
                </a:r>
                <a:endParaRPr lang="en-US" altLang="ko-KR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조회 및</a:t>
                </a:r>
                <a:endParaRPr lang="en-US" altLang="ko-KR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등록</a:t>
                </a:r>
                <a:endParaRPr lang="en-US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62A9A6F-6CA2-6933-DC6B-AEABD3075DD5}"/>
                </a:ext>
              </a:extLst>
            </p:cNvPr>
            <p:cNvGrpSpPr/>
            <p:nvPr/>
          </p:nvGrpSpPr>
          <p:grpSpPr>
            <a:xfrm>
              <a:off x="12091419" y="2705100"/>
              <a:ext cx="1385178" cy="1967022"/>
              <a:chOff x="12091419" y="2705100"/>
              <a:chExt cx="1385178" cy="1967022"/>
            </a:xfrm>
          </p:grpSpPr>
          <p:grpSp>
            <p:nvGrpSpPr>
              <p:cNvPr id="14" name="Group 14"/>
              <p:cNvGrpSpPr/>
              <p:nvPr/>
            </p:nvGrpSpPr>
            <p:grpSpPr>
              <a:xfrm rot="5400000">
                <a:off x="12452184" y="2837321"/>
                <a:ext cx="663647" cy="399205"/>
                <a:chOff x="0" y="0"/>
                <a:chExt cx="732613" cy="44069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732613" cy="440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</p:sp>
          </p:grpSp>
          <p:sp>
            <p:nvSpPr>
              <p:cNvPr id="33" name="TextBox 16">
                <a:extLst>
                  <a:ext uri="{FF2B5EF4-FFF2-40B4-BE49-F238E27FC236}">
                    <a16:creationId xmlns:a16="http://schemas.microsoft.com/office/drawing/2014/main" id="{9010D113-208E-B6B0-E244-91D9FC644765}"/>
                  </a:ext>
                </a:extLst>
              </p:cNvPr>
              <p:cNvSpPr txBox="1"/>
              <p:nvPr/>
            </p:nvSpPr>
            <p:spPr>
              <a:xfrm>
                <a:off x="12091419" y="3478847"/>
                <a:ext cx="1385178" cy="11932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불량품 폐기 내역</a:t>
                </a:r>
                <a:endParaRPr lang="en-US" altLang="ko-KR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조회</a:t>
                </a:r>
                <a:endParaRPr lang="en-US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0978918-67B5-5BEB-580C-13193EC5849C}"/>
                </a:ext>
              </a:extLst>
            </p:cNvPr>
            <p:cNvGrpSpPr/>
            <p:nvPr/>
          </p:nvGrpSpPr>
          <p:grpSpPr>
            <a:xfrm>
              <a:off x="10255035" y="2705100"/>
              <a:ext cx="1385178" cy="1967022"/>
              <a:chOff x="10255035" y="2705100"/>
              <a:chExt cx="1385178" cy="1967022"/>
            </a:xfrm>
          </p:grpSpPr>
          <p:sp>
            <p:nvSpPr>
              <p:cNvPr id="31" name="TextBox 16">
                <a:extLst>
                  <a:ext uri="{FF2B5EF4-FFF2-40B4-BE49-F238E27FC236}">
                    <a16:creationId xmlns:a16="http://schemas.microsoft.com/office/drawing/2014/main" id="{5F604CCF-38C2-B123-DE45-BB5BF10E977F}"/>
                  </a:ext>
                </a:extLst>
              </p:cNvPr>
              <p:cNvSpPr txBox="1"/>
              <p:nvPr/>
            </p:nvSpPr>
            <p:spPr>
              <a:xfrm>
                <a:off x="10255035" y="3478847"/>
                <a:ext cx="1385178" cy="11932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불량 재고</a:t>
                </a:r>
                <a:endParaRPr lang="en-US" altLang="ko-KR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입출 이력</a:t>
                </a:r>
                <a:endParaRPr lang="en-US" altLang="ko-KR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조회</a:t>
                </a:r>
                <a:endParaRPr lang="en-US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  <p:grpSp>
            <p:nvGrpSpPr>
              <p:cNvPr id="34" name="Group 14">
                <a:extLst>
                  <a:ext uri="{FF2B5EF4-FFF2-40B4-BE49-F238E27FC236}">
                    <a16:creationId xmlns:a16="http://schemas.microsoft.com/office/drawing/2014/main" id="{2ADD889A-9664-8D89-B4CB-E91DFF9A03CC}"/>
                  </a:ext>
                </a:extLst>
              </p:cNvPr>
              <p:cNvGrpSpPr/>
              <p:nvPr/>
            </p:nvGrpSpPr>
            <p:grpSpPr>
              <a:xfrm rot="5400000">
                <a:off x="10615800" y="2837321"/>
                <a:ext cx="663647" cy="399205"/>
                <a:chOff x="0" y="0"/>
                <a:chExt cx="732613" cy="440690"/>
              </a:xfrm>
            </p:grpSpPr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D06FA9F1-84FC-C840-9FA8-112D92E4393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32613" cy="440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6324629-A82E-E975-2A08-AED29E20F0D0}"/>
                </a:ext>
              </a:extLst>
            </p:cNvPr>
            <p:cNvGrpSpPr/>
            <p:nvPr/>
          </p:nvGrpSpPr>
          <p:grpSpPr>
            <a:xfrm>
              <a:off x="4039441" y="2699378"/>
              <a:ext cx="1841364" cy="1575200"/>
              <a:chOff x="4039441" y="2699378"/>
              <a:chExt cx="1841364" cy="1575200"/>
            </a:xfrm>
          </p:grpSpPr>
          <p:sp>
            <p:nvSpPr>
              <p:cNvPr id="22" name="TextBox 22"/>
              <p:cNvSpPr txBox="1"/>
              <p:nvPr/>
            </p:nvSpPr>
            <p:spPr>
              <a:xfrm>
                <a:off x="4039441" y="3478847"/>
                <a:ext cx="1841364" cy="79573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원자재 생산</a:t>
                </a:r>
                <a:endParaRPr lang="en-US" altLang="ko-KR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출고 등록</a:t>
                </a:r>
                <a:endParaRPr lang="en-US" sz="2600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  <p:grpSp>
            <p:nvGrpSpPr>
              <p:cNvPr id="36" name="Group 14">
                <a:extLst>
                  <a:ext uri="{FF2B5EF4-FFF2-40B4-BE49-F238E27FC236}">
                    <a16:creationId xmlns:a16="http://schemas.microsoft.com/office/drawing/2014/main" id="{E3F3A4AB-F6FC-C686-D880-8BFAD5B72C83}"/>
                  </a:ext>
                </a:extLst>
              </p:cNvPr>
              <p:cNvGrpSpPr/>
              <p:nvPr/>
            </p:nvGrpSpPr>
            <p:grpSpPr>
              <a:xfrm rot="5400000">
                <a:off x="4628299" y="2831599"/>
                <a:ext cx="663647" cy="399205"/>
                <a:chOff x="0" y="0"/>
                <a:chExt cx="732613" cy="440690"/>
              </a:xfrm>
            </p:grpSpPr>
            <p:sp>
              <p:nvSpPr>
                <p:cNvPr id="37" name="Freeform 15">
                  <a:extLst>
                    <a:ext uri="{FF2B5EF4-FFF2-40B4-BE49-F238E27FC236}">
                      <a16:creationId xmlns:a16="http://schemas.microsoft.com/office/drawing/2014/main" id="{C9D9B1A1-9647-FF30-7A9B-9B6B2345100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32613" cy="440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</p:sp>
          </p:grpSp>
        </p:grp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C9E16FB9-4F8C-CF24-E277-BA9AB393D487}"/>
              </a:ext>
            </a:extLst>
          </p:cNvPr>
          <p:cNvSpPr txBox="1"/>
          <p:nvPr/>
        </p:nvSpPr>
        <p:spPr>
          <a:xfrm>
            <a:off x="466336" y="9210675"/>
            <a:ext cx="6544064" cy="29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D9AC52C5-476B-2C7A-FC56-673CAB1CE856}"/>
              </a:ext>
            </a:extLst>
          </p:cNvPr>
          <p:cNvSpPr txBox="1"/>
          <p:nvPr/>
        </p:nvSpPr>
        <p:spPr>
          <a:xfrm>
            <a:off x="152400" y="980156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7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1255514"/>
            <a:ext cx="595299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8"/>
              </a:lnSpc>
            </a:pPr>
            <a:r>
              <a:rPr lang="en-US" sz="7000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 &amp; A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1E1E3AB-7DED-AE37-834D-B02A4A8D80F7}"/>
              </a:ext>
            </a:extLst>
          </p:cNvPr>
          <p:cNvSpPr txBox="1"/>
          <p:nvPr/>
        </p:nvSpPr>
        <p:spPr>
          <a:xfrm>
            <a:off x="466336" y="9210675"/>
            <a:ext cx="6544064" cy="29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ED096F90-CA77-8FE2-DEB8-2FA35C9EA20B}"/>
              </a:ext>
            </a:extLst>
          </p:cNvPr>
          <p:cNvSpPr txBox="1"/>
          <p:nvPr/>
        </p:nvSpPr>
        <p:spPr>
          <a:xfrm>
            <a:off x="152400" y="980156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8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C9589A76-0332-2AE4-B01A-3D4174AB61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554826"/>
              </p:ext>
            </p:extLst>
          </p:nvPr>
        </p:nvGraphicFramePr>
        <p:xfrm>
          <a:off x="3969543" y="4470400"/>
          <a:ext cx="5776913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5777640" imgH="2349000" progId="Photoshop.Image.13">
                  <p:embed/>
                </p:oleObj>
              </mc:Choice>
              <mc:Fallback>
                <p:oleObj name="Image" r:id="rId4" imgW="5777640" imgH="2349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69543" y="4470400"/>
                        <a:ext cx="5776913" cy="234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457200" y="1255514"/>
            <a:ext cx="8001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8"/>
              </a:lnSpc>
            </a:pPr>
            <a:r>
              <a:rPr lang="ko-KR" altLang="en-US" sz="7000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프로그램 시연 및 소감</a:t>
            </a:r>
            <a:endParaRPr lang="en-US" sz="7000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E8385F6-52AD-07BE-24E5-24904EBB3F8E}"/>
              </a:ext>
            </a:extLst>
          </p:cNvPr>
          <p:cNvSpPr txBox="1"/>
          <p:nvPr/>
        </p:nvSpPr>
        <p:spPr>
          <a:xfrm>
            <a:off x="466336" y="9210675"/>
            <a:ext cx="6544064" cy="29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19B4F32-7EFA-12A8-D669-1FFB7CE339EC}"/>
              </a:ext>
            </a:extLst>
          </p:cNvPr>
          <p:cNvSpPr txBox="1"/>
          <p:nvPr/>
        </p:nvSpPr>
        <p:spPr>
          <a:xfrm>
            <a:off x="152400" y="980156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9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1026" name="Picture 2" descr="MES">
            <a:extLst>
              <a:ext uri="{FF2B5EF4-FFF2-40B4-BE49-F238E27FC236}">
                <a16:creationId xmlns:a16="http://schemas.microsoft.com/office/drawing/2014/main" id="{96C81638-38AD-9936-0670-76AE6C77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7" y="2742753"/>
            <a:ext cx="9534525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3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2857500" y="4604891"/>
            <a:ext cx="8001000" cy="1300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ko-KR" altLang="en-US" sz="12800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감사합니다</a:t>
            </a:r>
            <a:endParaRPr lang="en-US" sz="12800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59961" y="7427509"/>
            <a:ext cx="6996078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탈가람</a:t>
            </a:r>
            <a:endParaRPr lang="en-US" altLang="ko-KR" sz="3600" dirty="0">
              <a:solidFill>
                <a:srgbClr val="8AABCA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600" dirty="0" err="1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권문규</a:t>
            </a:r>
            <a:r>
              <a:rPr lang="en-US" sz="3600" dirty="0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3600" dirty="0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이진우 정원영</a:t>
            </a:r>
            <a:endParaRPr lang="en-US" altLang="ko-KR" sz="3600" dirty="0">
              <a:solidFill>
                <a:srgbClr val="8AABCA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3600" dirty="0" err="1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동상현</a:t>
            </a:r>
            <a:r>
              <a:rPr lang="ko-KR" altLang="en-US" sz="3600" dirty="0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강사님</a:t>
            </a:r>
            <a:endParaRPr lang="en-US" sz="3600" dirty="0">
              <a:solidFill>
                <a:srgbClr val="8AABCA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1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C1ADE18-4286-5A38-BDBD-481BF2252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75" y="259147"/>
            <a:ext cx="6148800" cy="9768703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1"/>
            <a:ext cx="7010400" cy="10287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466336" y="1028701"/>
            <a:ext cx="6544064" cy="2154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탈 가 람</a:t>
            </a:r>
            <a:endParaRPr lang="en-US" altLang="ko-KR" sz="6998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>
              <a:lnSpc>
                <a:spcPts val="8398"/>
              </a:lnSpc>
            </a:pPr>
            <a:r>
              <a:rPr lang="en-US" sz="6998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소 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336" y="3659293"/>
            <a:ext cx="6544064" cy="146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ko-KR" altLang="en-US" sz="32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탈</a:t>
            </a:r>
            <a:r>
              <a:rPr lang="en-US" altLang="ko-KR" sz="3200" dirty="0">
                <a:solidFill>
                  <a:srgbClr val="8AABC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3200" dirty="0">
                <a:solidFill>
                  <a:srgbClr val="8AABC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脫 </a:t>
            </a:r>
            <a:r>
              <a:rPr lang="en-US" altLang="ko-KR" sz="3200" dirty="0">
                <a:solidFill>
                  <a:srgbClr val="8AABC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3200" dirty="0">
                <a:solidFill>
                  <a:srgbClr val="8AABC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벗을 탈</a:t>
            </a:r>
            <a:r>
              <a:rPr lang="en-US" altLang="ko-KR" sz="3200" dirty="0">
                <a:solidFill>
                  <a:srgbClr val="8AABC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</a:p>
          <a:p>
            <a:pPr>
              <a:lnSpc>
                <a:spcPts val="3840"/>
              </a:lnSpc>
            </a:pPr>
            <a:r>
              <a:rPr lang="en-US" altLang="ko-KR" sz="3200" dirty="0">
                <a:solidFill>
                  <a:srgbClr val="8AABC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+</a:t>
            </a:r>
          </a:p>
          <a:p>
            <a:pPr>
              <a:lnSpc>
                <a:spcPts val="3840"/>
              </a:lnSpc>
            </a:pPr>
            <a:r>
              <a:rPr lang="en-US" altLang="ko-KR" sz="3200" dirty="0">
                <a:solidFill>
                  <a:srgbClr val="8AABC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(</a:t>
            </a:r>
            <a:r>
              <a:rPr lang="ko-KR" altLang="en-US" sz="3200" dirty="0">
                <a:solidFill>
                  <a:srgbClr val="8AABC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</a:t>
            </a:r>
            <a:r>
              <a:rPr lang="en-US" altLang="ko-KR" sz="3200" dirty="0">
                <a:solidFill>
                  <a:srgbClr val="8AABC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r>
              <a:rPr lang="ko-KR" altLang="en-US" sz="32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가람</a:t>
            </a:r>
            <a:endParaRPr lang="en-US" sz="32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6336" y="5598735"/>
            <a:ext cx="6544064" cy="2941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한때 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‘</a:t>
            </a:r>
            <a:r>
              <a:rPr lang="ko-KR" altLang="en-US" sz="2199" dirty="0" err="1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탈조선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’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이라는 말이 유행한 적이 있습니다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ts val="3299"/>
              </a:lnSpc>
            </a:pPr>
            <a:r>
              <a:rPr lang="ko-KR" altLang="en-US" sz="2199" dirty="0" err="1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탈조선이란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벗을 탈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脫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 +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조선의 합성어로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</a:p>
          <a:p>
            <a:pPr>
              <a:lnSpc>
                <a:spcPts val="3299"/>
              </a:lnSpc>
            </a:pP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한국을 떠나 외국으로 이주한다는 의미를 가진 단어입니다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ts val="3299"/>
              </a:lnSpc>
            </a:pPr>
            <a:endParaRPr lang="en-US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조선 대신 한가람의 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‘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가람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’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사용하여</a:t>
            </a: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재빨리 한가람을 벗어나 취업전선에 뛰어들겠다는</a:t>
            </a: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저희들의 포부를 보여드리고 싶습니다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en-US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6336" y="9210675"/>
            <a:ext cx="6544064" cy="29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7509794-3BB3-C380-ADF6-F2396694EB88}"/>
              </a:ext>
            </a:extLst>
          </p:cNvPr>
          <p:cNvSpPr txBox="1"/>
          <p:nvPr/>
        </p:nvSpPr>
        <p:spPr>
          <a:xfrm>
            <a:off x="268825" y="647700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1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1" y="1"/>
            <a:ext cx="6858000" cy="10287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6" name="TextBox 6"/>
          <p:cNvSpPr txBox="1"/>
          <p:nvPr/>
        </p:nvSpPr>
        <p:spPr>
          <a:xfrm>
            <a:off x="7162800" y="1954353"/>
            <a:ext cx="61722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7000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주제</a:t>
            </a:r>
            <a:endParaRPr lang="en-US" altLang="ko-KR" sz="7000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62801" y="3499285"/>
            <a:ext cx="62484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품질 관리 </a:t>
            </a:r>
            <a:r>
              <a:rPr lang="en-US" altLang="ko-KR" sz="3200" dirty="0">
                <a:solidFill>
                  <a:srgbClr val="8AABCA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(Quality Management)</a:t>
            </a:r>
            <a:endParaRPr lang="en-US" sz="3200" dirty="0">
              <a:solidFill>
                <a:srgbClr val="8AABCA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62801" y="4450079"/>
            <a:ext cx="6248400" cy="378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기존에 구축된 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MES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솔루션의 생산실적 등록 화면에</a:t>
            </a: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불량수량을 관리할 수 있는 로직 구현</a:t>
            </a: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불량 재고를 조회하고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재검사 결과를 바탕으로</a:t>
            </a: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양품수량과 불량수량을 관리하는 솔루션 구현</a:t>
            </a: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재검사 항목에 대한 양품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불량 사유와 이력 관리</a:t>
            </a: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각 항목에 대한 </a:t>
            </a:r>
            <a:r>
              <a:rPr lang="en-US" altLang="ko-KR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LOT Tracking </a:t>
            </a:r>
            <a:r>
              <a:rPr lang="ko-KR" altLang="en-US" sz="2199" dirty="0">
                <a:solidFill>
                  <a:srgbClr val="27375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구현</a:t>
            </a:r>
            <a:endParaRPr lang="en-US" altLang="ko-KR" sz="2199" dirty="0">
              <a:solidFill>
                <a:srgbClr val="273755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70181D-E728-F8A9-73DD-EDBDDA88C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3" y="237291"/>
            <a:ext cx="6277810" cy="62778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2D6481-F598-2587-5FD9-A49C2CC7B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3" y="6515101"/>
            <a:ext cx="6270681" cy="3527258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879EC9A-AF86-F969-3459-AA5CAF3C2174}"/>
              </a:ext>
            </a:extLst>
          </p:cNvPr>
          <p:cNvSpPr txBox="1"/>
          <p:nvPr/>
        </p:nvSpPr>
        <p:spPr>
          <a:xfrm>
            <a:off x="7010400" y="1638300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2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7BEB66-E71F-F9DE-5E46-28602FDFCACE}"/>
              </a:ext>
            </a:extLst>
          </p:cNvPr>
          <p:cNvGrpSpPr/>
          <p:nvPr/>
        </p:nvGrpSpPr>
        <p:grpSpPr>
          <a:xfrm>
            <a:off x="736741" y="4091307"/>
            <a:ext cx="12242517" cy="2104386"/>
            <a:chOff x="736741" y="4091306"/>
            <a:chExt cx="12242517" cy="210438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333EC4C-53D2-93C5-2D79-8D20F861E6EA}"/>
                </a:ext>
              </a:extLst>
            </p:cNvPr>
            <p:cNvGrpSpPr/>
            <p:nvPr/>
          </p:nvGrpSpPr>
          <p:grpSpPr>
            <a:xfrm>
              <a:off x="736741" y="4091306"/>
              <a:ext cx="3759062" cy="2104386"/>
              <a:chOff x="596970" y="4091307"/>
              <a:chExt cx="3759062" cy="2104386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660541" y="4947338"/>
                <a:ext cx="3631920" cy="12483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•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기존 생산실적 등록 화면에서</a:t>
                </a:r>
                <a:endParaRPr lang="en-US" altLang="ko-KR" sz="2199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  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불량수량 입력 데이터가</a:t>
                </a:r>
                <a:endParaRPr lang="en-US" altLang="ko-KR" sz="2199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ko-KR" altLang="en-US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   누락되는 문제 해결</a:t>
                </a:r>
                <a:endParaRPr lang="en-US" altLang="ko-KR" sz="2199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596970" y="4091307"/>
                <a:ext cx="3759062" cy="4873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39"/>
                  </a:lnSpc>
                </a:pPr>
                <a:r>
                  <a:rPr lang="ko-KR" altLang="en-US" sz="3199" dirty="0">
                    <a:solidFill>
                      <a:srgbClr val="8AABC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불량 재고</a:t>
                </a:r>
                <a:r>
                  <a:rPr lang="en-US" altLang="ko-KR" sz="3199" dirty="0">
                    <a:solidFill>
                      <a:srgbClr val="8AABC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</a:t>
                </a:r>
                <a:r>
                  <a:rPr lang="ko-KR" altLang="en-US" sz="3199" dirty="0">
                    <a:solidFill>
                      <a:srgbClr val="8AABC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이력</a:t>
                </a:r>
                <a:r>
                  <a:rPr lang="en-US" altLang="ko-KR" sz="3199" dirty="0">
                    <a:solidFill>
                      <a:srgbClr val="8AABC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)</a:t>
                </a:r>
                <a:r>
                  <a:rPr lang="ko-KR" altLang="en-US" sz="3199" dirty="0">
                    <a:solidFill>
                      <a:srgbClr val="8AABC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관리</a:t>
                </a:r>
                <a:endParaRPr lang="en-US" sz="3199" dirty="0">
                  <a:solidFill>
                    <a:srgbClr val="8AABCA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87E1C31-6AE1-F12D-88EF-9B10794F5D66}"/>
                </a:ext>
              </a:extLst>
            </p:cNvPr>
            <p:cNvGrpSpPr/>
            <p:nvPr/>
          </p:nvGrpSpPr>
          <p:grpSpPr>
            <a:xfrm>
              <a:off x="4597261" y="4091306"/>
              <a:ext cx="4369079" cy="1681193"/>
              <a:chOff x="4737033" y="4091307"/>
              <a:chExt cx="4369079" cy="1681193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5105612" y="4947338"/>
                <a:ext cx="3631920" cy="8251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•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불량 수량에 대한 데이터와</a:t>
                </a:r>
                <a:endParaRPr lang="en-US" altLang="ko-KR" sz="2199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  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사유 관리</a:t>
                </a:r>
                <a:endParaRPr lang="en-US" altLang="ko-KR" sz="2199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4737033" y="4091307"/>
                <a:ext cx="4369079" cy="48731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39"/>
                  </a:lnSpc>
                </a:pPr>
                <a:r>
                  <a:rPr lang="ko-KR" altLang="en-US" sz="3199" dirty="0">
                    <a:solidFill>
                      <a:srgbClr val="8AABC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양품</a:t>
                </a:r>
                <a:r>
                  <a:rPr lang="en-US" altLang="ko-KR" sz="3199" dirty="0">
                    <a:solidFill>
                      <a:srgbClr val="8AABC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/</a:t>
                </a:r>
                <a:r>
                  <a:rPr lang="ko-KR" altLang="en-US" sz="3199" dirty="0">
                    <a:solidFill>
                      <a:srgbClr val="8AABC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폐기 수량 관리</a:t>
                </a:r>
                <a:endParaRPr lang="en-US" sz="3199" dirty="0">
                  <a:solidFill>
                    <a:srgbClr val="8AABCA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DD6AF5A-864C-B1E3-E7F1-54FC7CB5DAF9}"/>
                </a:ext>
              </a:extLst>
            </p:cNvPr>
            <p:cNvGrpSpPr/>
            <p:nvPr/>
          </p:nvGrpSpPr>
          <p:grpSpPr>
            <a:xfrm>
              <a:off x="9067798" y="4091306"/>
              <a:ext cx="3911460" cy="1681193"/>
              <a:chOff x="9207570" y="4091306"/>
              <a:chExt cx="3911460" cy="1681193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9347340" y="4947337"/>
                <a:ext cx="3631920" cy="8251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•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양품</a:t>
                </a:r>
                <a:r>
                  <a:rPr lang="en-US" altLang="ko-KR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/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불량 수량에 대한 원자재</a:t>
                </a:r>
                <a:endParaRPr lang="en-US" altLang="ko-KR" sz="2199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   LOT Tracking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가능</a:t>
                </a:r>
                <a:endParaRPr lang="en-US" altLang="ko-KR" sz="2199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9207570" y="4091306"/>
                <a:ext cx="3911460" cy="4873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4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8AABCA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LOT Tracking</a:t>
                </a: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533400" y="1348800"/>
            <a:ext cx="1134585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7000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구축 이점</a:t>
            </a:r>
            <a:endParaRPr lang="en-US" sz="7000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E50BFD7-E408-EDFA-7300-11ACFF930E91}"/>
              </a:ext>
            </a:extLst>
          </p:cNvPr>
          <p:cNvSpPr txBox="1"/>
          <p:nvPr/>
        </p:nvSpPr>
        <p:spPr>
          <a:xfrm>
            <a:off x="466336" y="9210675"/>
            <a:ext cx="6544064" cy="29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64413BBA-D03C-0B86-7D5B-C44F61AFCE17}"/>
              </a:ext>
            </a:extLst>
          </p:cNvPr>
          <p:cNvSpPr txBox="1"/>
          <p:nvPr/>
        </p:nvSpPr>
        <p:spPr>
          <a:xfrm>
            <a:off x="268825" y="980156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3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05C16D2-6658-A582-2D81-DD50F2F07970}"/>
              </a:ext>
            </a:extLst>
          </p:cNvPr>
          <p:cNvSpPr/>
          <p:nvPr/>
        </p:nvSpPr>
        <p:spPr>
          <a:xfrm>
            <a:off x="0" y="1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491428" y="1028702"/>
            <a:ext cx="12733147" cy="107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개발 환경</a:t>
            </a:r>
            <a:endParaRPr lang="en-US" sz="7000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82BE24D-64FD-1486-53BD-CC1124488794}"/>
              </a:ext>
            </a:extLst>
          </p:cNvPr>
          <p:cNvSpPr txBox="1"/>
          <p:nvPr/>
        </p:nvSpPr>
        <p:spPr>
          <a:xfrm>
            <a:off x="466336" y="9210675"/>
            <a:ext cx="6544064" cy="29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C743A3E-75E1-172E-C660-6C5882F3B650}"/>
              </a:ext>
            </a:extLst>
          </p:cNvPr>
          <p:cNvSpPr txBox="1"/>
          <p:nvPr/>
        </p:nvSpPr>
        <p:spPr>
          <a:xfrm>
            <a:off x="4953000" y="706458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4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E39062-7161-5CCA-B576-E02330C73BBB}"/>
              </a:ext>
            </a:extLst>
          </p:cNvPr>
          <p:cNvGrpSpPr/>
          <p:nvPr/>
        </p:nvGrpSpPr>
        <p:grpSpPr>
          <a:xfrm>
            <a:off x="243242" y="3507346"/>
            <a:ext cx="13229516" cy="4285217"/>
            <a:chOff x="243242" y="2846543"/>
            <a:chExt cx="13229516" cy="428521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6FBF15F-1B66-2719-698E-41D78BD3DF85}"/>
                </a:ext>
              </a:extLst>
            </p:cNvPr>
            <p:cNvGrpSpPr/>
            <p:nvPr/>
          </p:nvGrpSpPr>
          <p:grpSpPr>
            <a:xfrm>
              <a:off x="243242" y="3765809"/>
              <a:ext cx="13229516" cy="3365951"/>
              <a:chOff x="213025" y="4191001"/>
              <a:chExt cx="13229516" cy="3365951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213025" y="6727494"/>
                <a:ext cx="3239999" cy="5586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Microsoft Visual Studio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Community 2022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3394465" y="6727494"/>
                <a:ext cx="3239998" cy="2877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2023 KDT MES Education V1.3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575903" y="6727494"/>
                <a:ext cx="3505200" cy="5586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Infragistics</a:t>
                </a:r>
                <a:r>
                  <a:rPr lang="ko-KR" alt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en-US" altLang="ko-KR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Component V11.1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Telerik Report V7.2.13.1105</a:t>
                </a:r>
                <a:endParaRPr 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0081103" y="6727494"/>
                <a:ext cx="3361438" cy="8294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Microsoft SQL Server 2019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Microsoft SQL Server Management Studio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5103420-2AF4-B881-18FB-5C3F6715A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025" y="4338229"/>
                <a:ext cx="3240000" cy="1610542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E32BB74-AE4E-2030-E0E4-FEB438EDF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464" y="4271625"/>
                <a:ext cx="2880000" cy="1743750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CBC1CB-9BFE-281C-7533-2D2258EAC338}"/>
                  </a:ext>
                </a:extLst>
              </p:cNvPr>
              <p:cNvGrpSpPr/>
              <p:nvPr/>
            </p:nvGrpSpPr>
            <p:grpSpPr>
              <a:xfrm>
                <a:off x="6575903" y="4191001"/>
                <a:ext cx="3505200" cy="1904999"/>
                <a:chOff x="6678000" y="3221452"/>
                <a:chExt cx="4123510" cy="2241037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80D4930-43FC-DAE0-5E08-629EB62757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8000" y="3221452"/>
                  <a:ext cx="4123510" cy="2241037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7D2D8516-489A-05C7-AE5E-B086D2140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2205" y="4791441"/>
                  <a:ext cx="3240000" cy="494303"/>
                </a:xfrm>
                <a:prstGeom prst="rect">
                  <a:avLst/>
                </a:prstGeom>
              </p:spPr>
            </p:pic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3EA3A24-1DEA-0388-951B-DE6F44545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2541" y="4549052"/>
                <a:ext cx="3240000" cy="1188897"/>
              </a:xfrm>
              <a:prstGeom prst="rect">
                <a:avLst/>
              </a:prstGeom>
            </p:spPr>
          </p:pic>
        </p:grp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F5381D3A-F7F8-2726-1243-D931A068DD84}"/>
                </a:ext>
              </a:extLst>
            </p:cNvPr>
            <p:cNvSpPr txBox="1"/>
            <p:nvPr/>
          </p:nvSpPr>
          <p:spPr>
            <a:xfrm>
              <a:off x="243242" y="2846543"/>
              <a:ext cx="3239999" cy="287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#1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프로그래밍 구현</a:t>
              </a:r>
              <a:endParaRPr lang="en-US" sz="2200" spc="-15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C4C7B308-4FA3-2F14-7456-89E957402668}"/>
                </a:ext>
              </a:extLst>
            </p:cNvPr>
            <p:cNvSpPr txBox="1"/>
            <p:nvPr/>
          </p:nvSpPr>
          <p:spPr>
            <a:xfrm>
              <a:off x="3424682" y="2846543"/>
              <a:ext cx="3239999" cy="287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#2 </a:t>
              </a:r>
              <a:r>
                <a:rPr lang="en-US" sz="2200" spc="-15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MES_EDU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교육용</a:t>
              </a:r>
              <a:r>
                <a:rPr 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솔루션</a:t>
              </a:r>
              <a:endParaRPr lang="en-US" sz="2200" spc="-15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228323AF-7D61-92D1-569C-30AABE104FFF}"/>
                </a:ext>
              </a:extLst>
            </p:cNvPr>
            <p:cNvSpPr txBox="1"/>
            <p:nvPr/>
          </p:nvSpPr>
          <p:spPr>
            <a:xfrm>
              <a:off x="6732302" y="2846543"/>
              <a:ext cx="3239999" cy="287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#3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사용 컴포넌트</a:t>
              </a:r>
              <a:endParaRPr lang="en-US" sz="2200" spc="-150" dirty="0">
                <a:solidFill>
                  <a:srgbClr val="27375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A2A62BF-6D0B-9FB4-D0D4-96C74A8C334E}"/>
                </a:ext>
              </a:extLst>
            </p:cNvPr>
            <p:cNvSpPr txBox="1"/>
            <p:nvPr/>
          </p:nvSpPr>
          <p:spPr>
            <a:xfrm>
              <a:off x="10232759" y="2846543"/>
              <a:ext cx="3239999" cy="2877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#4 SQL DBMS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4FEBA76B-E59C-F0AC-47FF-54F544E502BD}"/>
              </a:ext>
            </a:extLst>
          </p:cNvPr>
          <p:cNvSpPr/>
          <p:nvPr/>
        </p:nvSpPr>
        <p:spPr>
          <a:xfrm>
            <a:off x="0" y="1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491428" y="1028702"/>
            <a:ext cx="12733147" cy="107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개발 산출물 일정계획 관리</a:t>
            </a:r>
            <a:endParaRPr lang="en-US" sz="7000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BB792C-BCB5-2E81-2F6E-3C30E597D213}"/>
              </a:ext>
            </a:extLst>
          </p:cNvPr>
          <p:cNvGrpSpPr/>
          <p:nvPr/>
        </p:nvGrpSpPr>
        <p:grpSpPr>
          <a:xfrm>
            <a:off x="-381000" y="2558005"/>
            <a:ext cx="13944600" cy="6218644"/>
            <a:chOff x="-457200" y="2387534"/>
            <a:chExt cx="13944600" cy="621864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ED70D93-BB83-5A9A-A3F2-5AC099F97D15}"/>
                </a:ext>
              </a:extLst>
            </p:cNvPr>
            <p:cNvCxnSpPr>
              <a:cxnSpLocks/>
            </p:cNvCxnSpPr>
            <p:nvPr/>
          </p:nvCxnSpPr>
          <p:spPr>
            <a:xfrm>
              <a:off x="2422361" y="2774178"/>
              <a:ext cx="0" cy="5832000"/>
            </a:xfrm>
            <a:prstGeom prst="line">
              <a:avLst/>
            </a:prstGeom>
            <a:ln w="38100">
              <a:solidFill>
                <a:srgbClr val="273755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004030B-F3B6-4ACF-FBC5-374B7DF2BC4C}"/>
                </a:ext>
              </a:extLst>
            </p:cNvPr>
            <p:cNvGrpSpPr/>
            <p:nvPr/>
          </p:nvGrpSpPr>
          <p:grpSpPr>
            <a:xfrm>
              <a:off x="-415089" y="2856555"/>
              <a:ext cx="2819401" cy="1883057"/>
              <a:chOff x="0" y="2637414"/>
              <a:chExt cx="2819401" cy="1883057"/>
            </a:xfrm>
          </p:grpSpPr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73AD6F2F-C93A-89AA-2489-0E11BAE34A6F}"/>
                  </a:ext>
                </a:extLst>
              </p:cNvPr>
              <p:cNvSpPr txBox="1"/>
              <p:nvPr/>
            </p:nvSpPr>
            <p:spPr>
              <a:xfrm>
                <a:off x="0" y="2637414"/>
                <a:ext cx="2819401" cy="2877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1. </a:t>
                </a:r>
                <a:r>
                  <a:rPr lang="ko-KR" alt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분석 및 설계</a:t>
                </a:r>
                <a:r>
                  <a:rPr lang="en-US" altLang="ko-KR" sz="2200" spc="-150" dirty="0">
                    <a:solidFill>
                      <a:srgbClr val="F9FC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__</a:t>
                </a:r>
                <a:endParaRPr lang="en-US" sz="2200" spc="-150" dirty="0">
                  <a:solidFill>
                    <a:srgbClr val="F9FC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506DC46F-72DC-1368-0EC2-546BC110DC5F}"/>
                  </a:ext>
                </a:extLst>
              </p:cNvPr>
              <p:cNvSpPr txBox="1"/>
              <p:nvPr/>
            </p:nvSpPr>
            <p:spPr>
              <a:xfrm>
                <a:off x="1" y="2927727"/>
                <a:ext cx="2743200" cy="15927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 algn="r">
                  <a:lnSpc>
                    <a:spcPct val="125000"/>
                  </a:lnSpc>
                  <a:spcBef>
                    <a:spcPct val="0"/>
                  </a:spcBef>
                  <a:buAutoNum type="arabicParenR"/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프로젝트 과제 선정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342900" indent="-342900" algn="r">
                  <a:lnSpc>
                    <a:spcPct val="125000"/>
                  </a:lnSpc>
                  <a:spcBef>
                    <a:spcPct val="0"/>
                  </a:spcBef>
                  <a:buAutoNum type="arabicParenR"/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요구사항 정의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342900" indent="-342900" algn="r">
                  <a:lnSpc>
                    <a:spcPct val="125000"/>
                  </a:lnSpc>
                  <a:spcBef>
                    <a:spcPct val="0"/>
                  </a:spcBef>
                  <a:buAutoNum type="arabicParenR"/>
                </a:pPr>
                <a:r>
                  <a:rPr lang="en-US" altLang="ko-KR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TO-BE </a:t>
                </a: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산출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342900" indent="-342900" algn="r">
                  <a:spcBef>
                    <a:spcPct val="0"/>
                  </a:spcBef>
                  <a:buAutoNum type="arabicParenR"/>
                </a:pPr>
                <a:r>
                  <a:rPr lang="en-US" altLang="ko-KR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Application </a:t>
                </a: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설계 및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r">
                  <a:spcBef>
                    <a:spcPct val="0"/>
                  </a:spcBef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테이블 설계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1BF5E1D-A6E1-5266-A782-B6D975B7C17B}"/>
                </a:ext>
              </a:extLst>
            </p:cNvPr>
            <p:cNvGrpSpPr/>
            <p:nvPr/>
          </p:nvGrpSpPr>
          <p:grpSpPr>
            <a:xfrm>
              <a:off x="-415088" y="5069300"/>
              <a:ext cx="2823411" cy="2001702"/>
              <a:chOff x="1" y="5144979"/>
              <a:chExt cx="2823411" cy="2001702"/>
            </a:xfrm>
          </p:grpSpPr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18A7EF3E-7709-4CD6-2BBA-439A926B5DE9}"/>
                  </a:ext>
                </a:extLst>
              </p:cNvPr>
              <p:cNvSpPr txBox="1"/>
              <p:nvPr/>
            </p:nvSpPr>
            <p:spPr>
              <a:xfrm>
                <a:off x="4011" y="5144979"/>
                <a:ext cx="2819401" cy="2877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2. </a:t>
                </a:r>
                <a:r>
                  <a:rPr lang="ko-KR" alt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구현</a:t>
                </a:r>
                <a:r>
                  <a:rPr lang="en-US" altLang="ko-KR" sz="2200" spc="-150" dirty="0">
                    <a:solidFill>
                      <a:srgbClr val="F9FC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__</a:t>
                </a:r>
                <a:endParaRPr lang="en-US" sz="2200" spc="-150" dirty="0">
                  <a:solidFill>
                    <a:srgbClr val="F9FC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F1BC13E8-D457-2BBE-5322-86190E268297}"/>
                  </a:ext>
                </a:extLst>
              </p:cNvPr>
              <p:cNvSpPr txBox="1"/>
              <p:nvPr/>
            </p:nvSpPr>
            <p:spPr>
              <a:xfrm>
                <a:off x="1" y="5432750"/>
                <a:ext cx="2743200" cy="171393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 algn="r">
                  <a:lnSpc>
                    <a:spcPct val="125000"/>
                  </a:lnSpc>
                  <a:spcBef>
                    <a:spcPct val="0"/>
                  </a:spcBef>
                  <a:buAutoNum type="arabicParenR"/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임시 불량품 관리 구현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342900" indent="-342900" algn="r">
                  <a:lnSpc>
                    <a:spcPct val="125000"/>
                  </a:lnSpc>
                  <a:spcBef>
                    <a:spcPct val="0"/>
                  </a:spcBef>
                  <a:buAutoNum type="arabicParenR"/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최종 불량품 확정 구현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342900" indent="-342900" algn="r">
                  <a:lnSpc>
                    <a:spcPct val="125000"/>
                  </a:lnSpc>
                  <a:spcBef>
                    <a:spcPct val="0"/>
                  </a:spcBef>
                  <a:buAutoNum type="arabicParenR"/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확정취소 시 로직 관리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342900" indent="-342900" algn="r">
                  <a:lnSpc>
                    <a:spcPct val="125000"/>
                  </a:lnSpc>
                  <a:spcBef>
                    <a:spcPct val="0"/>
                  </a:spcBef>
                  <a:buAutoNum type="arabicParenR"/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최종 불량품 관리 구현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342900" indent="-342900" algn="r">
                  <a:lnSpc>
                    <a:spcPct val="125000"/>
                  </a:lnSpc>
                  <a:spcBef>
                    <a:spcPct val="0"/>
                  </a:spcBef>
                  <a:buAutoNum type="arabicParenR"/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단위 테스트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19BCC97-8619-6C45-E79B-335738EA1E6F}"/>
                </a:ext>
              </a:extLst>
            </p:cNvPr>
            <p:cNvGrpSpPr/>
            <p:nvPr/>
          </p:nvGrpSpPr>
          <p:grpSpPr>
            <a:xfrm>
              <a:off x="-457200" y="7400690"/>
              <a:ext cx="2823411" cy="1188017"/>
              <a:chOff x="1" y="5144979"/>
              <a:chExt cx="2823411" cy="1188017"/>
            </a:xfrm>
          </p:grpSpPr>
          <p:sp>
            <p:nvSpPr>
              <p:cNvPr id="16" name="TextBox 5">
                <a:extLst>
                  <a:ext uri="{FF2B5EF4-FFF2-40B4-BE49-F238E27FC236}">
                    <a16:creationId xmlns:a16="http://schemas.microsoft.com/office/drawing/2014/main" id="{51640F67-C83B-BC61-F74C-DA575C572DBA}"/>
                  </a:ext>
                </a:extLst>
              </p:cNvPr>
              <p:cNvSpPr txBox="1"/>
              <p:nvPr/>
            </p:nvSpPr>
            <p:spPr>
              <a:xfrm>
                <a:off x="4011" y="5144979"/>
                <a:ext cx="2819401" cy="2877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3. </a:t>
                </a:r>
                <a:r>
                  <a:rPr lang="ko-KR" altLang="en-US" sz="2200" spc="-150" dirty="0">
                    <a:solidFill>
                      <a:srgbClr val="273755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테스트</a:t>
                </a:r>
                <a:r>
                  <a:rPr lang="en-US" altLang="ko-KR" sz="2200" spc="-150" dirty="0">
                    <a:solidFill>
                      <a:srgbClr val="F9FCFF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__</a:t>
                </a:r>
                <a:endParaRPr lang="en-US" sz="2200" spc="-150" dirty="0">
                  <a:solidFill>
                    <a:srgbClr val="F9FCFF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152358C1-6706-9160-8E87-ACC2AD979500}"/>
                  </a:ext>
                </a:extLst>
              </p:cNvPr>
              <p:cNvSpPr txBox="1"/>
              <p:nvPr/>
            </p:nvSpPr>
            <p:spPr>
              <a:xfrm>
                <a:off x="1" y="5432750"/>
                <a:ext cx="2743200" cy="90024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2900" indent="-342900" algn="r">
                  <a:lnSpc>
                    <a:spcPct val="125000"/>
                  </a:lnSpc>
                  <a:spcBef>
                    <a:spcPct val="0"/>
                  </a:spcBef>
                  <a:buAutoNum type="arabicParenR"/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가동 테스트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342900" indent="-342900" algn="r">
                  <a:spcBef>
                    <a:spcPct val="0"/>
                  </a:spcBef>
                  <a:buAutoNum type="arabicParenR"/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추가 요청사항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algn="r">
                  <a:spcBef>
                    <a:spcPct val="0"/>
                  </a:spcBef>
                </a:pPr>
                <a:r>
                  <a:rPr lang="ko-KR" altLang="en-US" dirty="0">
                    <a:solidFill>
                      <a:srgbClr val="273755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검토 및 적용</a:t>
                </a:r>
                <a:endParaRPr lang="en-US" altLang="ko-KR" dirty="0">
                  <a:solidFill>
                    <a:srgbClr val="273755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4202B74-CDE6-8839-5404-CCC5FC4B4C8A}"/>
                </a:ext>
              </a:extLst>
            </p:cNvPr>
            <p:cNvCxnSpPr>
              <a:cxnSpLocks/>
            </p:cNvCxnSpPr>
            <p:nvPr/>
          </p:nvCxnSpPr>
          <p:spPr>
            <a:xfrm>
              <a:off x="13487400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38F778-A7D3-A5C2-6171-6494739F6656}"/>
                </a:ext>
              </a:extLst>
            </p:cNvPr>
            <p:cNvCxnSpPr>
              <a:cxnSpLocks/>
            </p:cNvCxnSpPr>
            <p:nvPr/>
          </p:nvCxnSpPr>
          <p:spPr>
            <a:xfrm>
              <a:off x="3528865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B021B06-F86A-3270-7911-20B5A988FC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5369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4C26678-A90F-9F9F-6643-993889C25A77}"/>
                </a:ext>
              </a:extLst>
            </p:cNvPr>
            <p:cNvCxnSpPr>
              <a:cxnSpLocks/>
            </p:cNvCxnSpPr>
            <p:nvPr/>
          </p:nvCxnSpPr>
          <p:spPr>
            <a:xfrm>
              <a:off x="6848377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723F466-7535-047E-1860-1759B69BC25A}"/>
                </a:ext>
              </a:extLst>
            </p:cNvPr>
            <p:cNvCxnSpPr>
              <a:cxnSpLocks/>
            </p:cNvCxnSpPr>
            <p:nvPr/>
          </p:nvCxnSpPr>
          <p:spPr>
            <a:xfrm>
              <a:off x="7954881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9A18494-D708-F77F-E822-0E09B8E72F03}"/>
                </a:ext>
              </a:extLst>
            </p:cNvPr>
            <p:cNvCxnSpPr>
              <a:cxnSpLocks/>
            </p:cNvCxnSpPr>
            <p:nvPr/>
          </p:nvCxnSpPr>
          <p:spPr>
            <a:xfrm>
              <a:off x="9061385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8164CB7-04A3-53EA-0A7D-D82385BBF65A}"/>
                </a:ext>
              </a:extLst>
            </p:cNvPr>
            <p:cNvCxnSpPr>
              <a:cxnSpLocks/>
            </p:cNvCxnSpPr>
            <p:nvPr/>
          </p:nvCxnSpPr>
          <p:spPr>
            <a:xfrm>
              <a:off x="10167889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ACF2D43-B38E-E839-E3F4-C70B0E790FBD}"/>
                </a:ext>
              </a:extLst>
            </p:cNvPr>
            <p:cNvCxnSpPr>
              <a:cxnSpLocks/>
            </p:cNvCxnSpPr>
            <p:nvPr/>
          </p:nvCxnSpPr>
          <p:spPr>
            <a:xfrm>
              <a:off x="11274393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AABF4D3-8A7D-77A1-986B-071774288D60}"/>
                </a:ext>
              </a:extLst>
            </p:cNvPr>
            <p:cNvCxnSpPr>
              <a:cxnSpLocks/>
            </p:cNvCxnSpPr>
            <p:nvPr/>
          </p:nvCxnSpPr>
          <p:spPr>
            <a:xfrm>
              <a:off x="12380897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42437D8-B90D-1B87-1E17-FB7546096520}"/>
                </a:ext>
              </a:extLst>
            </p:cNvPr>
            <p:cNvCxnSpPr>
              <a:cxnSpLocks/>
            </p:cNvCxnSpPr>
            <p:nvPr/>
          </p:nvCxnSpPr>
          <p:spPr>
            <a:xfrm>
              <a:off x="5741873" y="2774178"/>
              <a:ext cx="0" cy="5832000"/>
            </a:xfrm>
            <a:prstGeom prst="line">
              <a:avLst/>
            </a:prstGeom>
            <a:ln w="38100">
              <a:solidFill>
                <a:srgbClr val="BDD0E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2CC74074-AAC6-E2CF-776F-26EB603BA625}"/>
                </a:ext>
              </a:extLst>
            </p:cNvPr>
            <p:cNvSpPr txBox="1"/>
            <p:nvPr/>
          </p:nvSpPr>
          <p:spPr>
            <a:xfrm>
              <a:off x="2422361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22(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목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PM</a:t>
              </a: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C1657C7C-1F32-CBAC-6EB4-FD649E8B6818}"/>
                </a:ext>
              </a:extLst>
            </p:cNvPr>
            <p:cNvSpPr txBox="1"/>
            <p:nvPr/>
          </p:nvSpPr>
          <p:spPr>
            <a:xfrm>
              <a:off x="3528865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23(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금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AM</a:t>
              </a:r>
            </a:p>
          </p:txBody>
        </p: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5EAB854B-F423-C05D-392F-35CDBEFFB060}"/>
                </a:ext>
              </a:extLst>
            </p:cNvPr>
            <p:cNvSpPr txBox="1"/>
            <p:nvPr/>
          </p:nvSpPr>
          <p:spPr>
            <a:xfrm>
              <a:off x="4635369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23(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금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PM</a:t>
              </a:r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0AD3F941-908F-5BF1-96E6-391C7D16E14F}"/>
                </a:ext>
              </a:extLst>
            </p:cNvPr>
            <p:cNvSpPr txBox="1"/>
            <p:nvPr/>
          </p:nvSpPr>
          <p:spPr>
            <a:xfrm>
              <a:off x="9061385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27(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화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PM</a:t>
              </a:r>
            </a:p>
          </p:txBody>
        </p:sp>
        <p:sp>
          <p:nvSpPr>
            <p:cNvPr id="35" name="TextBox 5">
              <a:extLst>
                <a:ext uri="{FF2B5EF4-FFF2-40B4-BE49-F238E27FC236}">
                  <a16:creationId xmlns:a16="http://schemas.microsoft.com/office/drawing/2014/main" id="{4B203E38-06E2-1D45-B1C6-3C6C37C59520}"/>
                </a:ext>
              </a:extLst>
            </p:cNvPr>
            <p:cNvSpPr txBox="1"/>
            <p:nvPr/>
          </p:nvSpPr>
          <p:spPr>
            <a:xfrm>
              <a:off x="5741873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26(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월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AM</a:t>
              </a:r>
            </a:p>
          </p:txBody>
        </p:sp>
        <p:sp>
          <p:nvSpPr>
            <p:cNvPr id="36" name="TextBox 5">
              <a:extLst>
                <a:ext uri="{FF2B5EF4-FFF2-40B4-BE49-F238E27FC236}">
                  <a16:creationId xmlns:a16="http://schemas.microsoft.com/office/drawing/2014/main" id="{20A59E9B-980D-28B5-872E-2B71A5D4EFD2}"/>
                </a:ext>
              </a:extLst>
            </p:cNvPr>
            <p:cNvSpPr txBox="1"/>
            <p:nvPr/>
          </p:nvSpPr>
          <p:spPr>
            <a:xfrm>
              <a:off x="6848377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26(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월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PM</a:t>
              </a:r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FD3BD81D-BE24-E302-422E-18884711AA88}"/>
                </a:ext>
              </a:extLst>
            </p:cNvPr>
            <p:cNvSpPr txBox="1"/>
            <p:nvPr/>
          </p:nvSpPr>
          <p:spPr>
            <a:xfrm>
              <a:off x="10167889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28(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AM</a:t>
              </a:r>
            </a:p>
          </p:txBody>
        </p:sp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85443B91-C5C6-86AE-6032-97268345E2B8}"/>
                </a:ext>
              </a:extLst>
            </p:cNvPr>
            <p:cNvSpPr txBox="1"/>
            <p:nvPr/>
          </p:nvSpPr>
          <p:spPr>
            <a:xfrm>
              <a:off x="7954881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27(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화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AM</a:t>
              </a:r>
            </a:p>
          </p:txBody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48982D4D-B27E-A991-FEBF-FE9525B10F2F}"/>
                </a:ext>
              </a:extLst>
            </p:cNvPr>
            <p:cNvSpPr txBox="1"/>
            <p:nvPr/>
          </p:nvSpPr>
          <p:spPr>
            <a:xfrm>
              <a:off x="11274393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28(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PM</a:t>
              </a:r>
            </a:p>
          </p:txBody>
        </p:sp>
        <p:sp>
          <p:nvSpPr>
            <p:cNvPr id="41" name="TextBox 5">
              <a:extLst>
                <a:ext uri="{FF2B5EF4-FFF2-40B4-BE49-F238E27FC236}">
                  <a16:creationId xmlns:a16="http://schemas.microsoft.com/office/drawing/2014/main" id="{8FC4FFD8-10A0-879A-E8D4-2C24FBFE4405}"/>
                </a:ext>
              </a:extLst>
            </p:cNvPr>
            <p:cNvSpPr txBox="1"/>
            <p:nvPr/>
          </p:nvSpPr>
          <p:spPr>
            <a:xfrm>
              <a:off x="12380899" y="2387534"/>
              <a:ext cx="1106501" cy="3866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  <a:spcBef>
                  <a:spcPct val="0"/>
                </a:spcBef>
              </a:pP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29(</a:t>
              </a:r>
              <a:r>
                <a:rPr lang="ko-KR" altLang="en-US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목</a:t>
              </a:r>
              <a:r>
                <a:rPr lang="en-US" altLang="ko-KR" sz="1600" dirty="0">
                  <a:solidFill>
                    <a:srgbClr val="273755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) AM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B79C58-6A88-879E-AFB8-6145D9930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350" y="2853863"/>
              <a:ext cx="3094924" cy="360000"/>
            </a:xfrm>
            <a:prstGeom prst="rect">
              <a:avLst/>
            </a:prstGeom>
            <a:solidFill>
              <a:srgbClr val="273755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E873F9-3D2F-F4A5-3B02-E5C777424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272" y="5069300"/>
              <a:ext cx="4268195" cy="360000"/>
            </a:xfrm>
            <a:prstGeom prst="rect">
              <a:avLst/>
            </a:prstGeom>
            <a:solidFill>
              <a:srgbClr val="273755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CF657E-DF83-C857-CB3C-EFFA52024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7" y="7332823"/>
              <a:ext cx="3733803" cy="360000"/>
            </a:xfrm>
            <a:prstGeom prst="rect">
              <a:avLst/>
            </a:prstGeom>
            <a:solidFill>
              <a:srgbClr val="273755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7228BF1-E768-44CA-EA28-4AA1FEA1D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373" y="3327492"/>
              <a:ext cx="545426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927EBCE-1E5C-E895-E601-3D8B4714E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441" y="3621121"/>
              <a:ext cx="695420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935F972-0052-117A-9E70-D477C6A50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399" y="3914750"/>
              <a:ext cx="1434965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6685E2-E4E0-E33D-8D48-0AEA30BB5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4613" y="4208379"/>
              <a:ext cx="2078659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AFAD557-646B-091E-0AB0-27C0E8C4D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271" y="5558458"/>
              <a:ext cx="2700000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438EDB-0227-F0C0-77A0-B58C77EA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271" y="5867616"/>
              <a:ext cx="2700000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E1B9FF1-E10C-822E-2EFC-1733C9A21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271" y="6176774"/>
              <a:ext cx="2700000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3822698-61AB-9F93-DC0F-52F348161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271" y="6485932"/>
              <a:ext cx="2700000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8B6051D-217B-F825-5C9F-E988D1A71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8296" y="6795088"/>
              <a:ext cx="3653171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E0AD25-AE0B-531B-3974-A4CC0C278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8" y="7829668"/>
              <a:ext cx="1520792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DE0967-E251-55F5-25E6-4C751A71A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1080" y="8146513"/>
              <a:ext cx="2866320" cy="180000"/>
            </a:xfrm>
            <a:prstGeom prst="rect">
              <a:avLst/>
            </a:prstGeom>
            <a:solidFill>
              <a:srgbClr val="8AABCA">
                <a:alpha val="80000"/>
              </a:srgbClr>
            </a:solidFill>
            <a:ln w="38100" cmpd="dbl">
              <a:noFill/>
              <a:miter lim="800000"/>
              <a:headEnd type="stealth" w="med" len="med"/>
              <a:tailEnd type="stealth" w="med" len="med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D71E6502-2CA3-4563-279E-CA6545174CF2}"/>
              </a:ext>
            </a:extLst>
          </p:cNvPr>
          <p:cNvSpPr txBox="1"/>
          <p:nvPr/>
        </p:nvSpPr>
        <p:spPr>
          <a:xfrm>
            <a:off x="466336" y="9210675"/>
            <a:ext cx="6544064" cy="29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874278D3-F01A-6F91-C45D-62D8B1DD363A}"/>
              </a:ext>
            </a:extLst>
          </p:cNvPr>
          <p:cNvSpPr txBox="1"/>
          <p:nvPr/>
        </p:nvSpPr>
        <p:spPr>
          <a:xfrm>
            <a:off x="1852924" y="706458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19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05C16D2-6658-A582-2D81-DD50F2F07970}"/>
              </a:ext>
            </a:extLst>
          </p:cNvPr>
          <p:cNvSpPr/>
          <p:nvPr/>
        </p:nvSpPr>
        <p:spPr>
          <a:xfrm>
            <a:off x="0" y="1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AutoShape 2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491428" y="1028702"/>
            <a:ext cx="12733147" cy="107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개발 산출물 요구사항 정의</a:t>
            </a:r>
            <a:endParaRPr lang="en-US" sz="7000" dirty="0">
              <a:solidFill>
                <a:srgbClr val="273755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82BE24D-64FD-1486-53BD-CC1124488794}"/>
              </a:ext>
            </a:extLst>
          </p:cNvPr>
          <p:cNvSpPr txBox="1"/>
          <p:nvPr/>
        </p:nvSpPr>
        <p:spPr>
          <a:xfrm>
            <a:off x="466336" y="9210675"/>
            <a:ext cx="6544064" cy="290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F9CEF-49BB-2A0A-4F59-35878C5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4300"/>
            <a:ext cx="13716000" cy="3033795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D209B490-D236-5F08-F628-D829A8559B10}"/>
              </a:ext>
            </a:extLst>
          </p:cNvPr>
          <p:cNvSpPr txBox="1"/>
          <p:nvPr/>
        </p:nvSpPr>
        <p:spPr>
          <a:xfrm>
            <a:off x="1852924" y="706458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82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DC3760A9-E6A7-7301-ECD2-64F59731D69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8658" y="952500"/>
            <a:ext cx="1109868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개발 </a:t>
            </a:r>
            <a:r>
              <a:rPr lang="ko-KR" altLang="en-US" sz="720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산출물 </a:t>
            </a:r>
            <a:r>
              <a:rPr lang="en-US" altLang="ko-KR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TO-BE </a:t>
            </a:r>
            <a:r>
              <a:rPr lang="ko-KR" altLang="en-US" sz="7200" dirty="0">
                <a:solidFill>
                  <a:srgbClr val="F9FCF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프로세스</a:t>
            </a:r>
            <a:endParaRPr lang="en-US" sz="7200" dirty="0">
              <a:solidFill>
                <a:srgbClr val="F9FCFF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AC9BD-8126-0B33-9354-BC8571C49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" y="2060496"/>
            <a:ext cx="14097000" cy="8226504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2D3B501-FD3B-0D8A-B8E7-2357141D67DA}"/>
              </a:ext>
            </a:extLst>
          </p:cNvPr>
          <p:cNvSpPr txBox="1"/>
          <p:nvPr/>
        </p:nvSpPr>
        <p:spPr>
          <a:xfrm>
            <a:off x="1285212" y="571500"/>
            <a:ext cx="1102775" cy="51937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 5</a:t>
            </a:r>
            <a:endParaRPr lang="en-US" sz="4000" dirty="0">
              <a:solidFill>
                <a:srgbClr val="8AABCA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58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3206</Words>
  <Application>Microsoft Office PowerPoint</Application>
  <PresentationFormat>사용자 지정</PresentationFormat>
  <Paragraphs>900</Paragraphs>
  <Slides>28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AppleSDGothicNeoM00</vt:lpstr>
      <vt:lpstr>맑은 고딕</vt:lpstr>
      <vt:lpstr>굴림</vt:lpstr>
      <vt:lpstr>AppleSDGothicNeoB00</vt:lpstr>
      <vt:lpstr>AppleSDGothicNeoH00</vt:lpstr>
      <vt:lpstr>AppleSDGothicNeoUL00</vt:lpstr>
      <vt:lpstr>Arial</vt:lpstr>
      <vt:lpstr>Calibri</vt:lpstr>
      <vt:lpstr>Wingdings</vt:lpstr>
      <vt:lpstr>Office Theme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밝은 파란색 기하학적 패턴 건축 프레젠테이션</dc:title>
  <dc:creator>9472</dc:creator>
  <cp:lastModifiedBy>원영 정</cp:lastModifiedBy>
  <cp:revision>78</cp:revision>
  <dcterms:created xsi:type="dcterms:W3CDTF">2006-08-16T00:00:00Z</dcterms:created>
  <dcterms:modified xsi:type="dcterms:W3CDTF">2023-06-29T01:42:55Z</dcterms:modified>
  <dc:identifier>DAFnFSzF42o</dc:identifier>
</cp:coreProperties>
</file>